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0"/>
  </p:notesMasterIdLst>
  <p:sldIdLst>
    <p:sldId id="257" r:id="rId2"/>
    <p:sldId id="258" r:id="rId3"/>
    <p:sldId id="259" r:id="rId4"/>
    <p:sldId id="260" r:id="rId5"/>
    <p:sldId id="261" r:id="rId6"/>
    <p:sldId id="294" r:id="rId7"/>
    <p:sldId id="295" r:id="rId8"/>
    <p:sldId id="296" r:id="rId9"/>
    <p:sldId id="262" r:id="rId10"/>
    <p:sldId id="263" r:id="rId11"/>
    <p:sldId id="264" r:id="rId12"/>
    <p:sldId id="265" r:id="rId13"/>
    <p:sldId id="266" r:id="rId14"/>
    <p:sldId id="267" r:id="rId15"/>
    <p:sldId id="268" r:id="rId16"/>
    <p:sldId id="269" r:id="rId17"/>
    <p:sldId id="270" r:id="rId18"/>
    <p:sldId id="298" r:id="rId19"/>
    <p:sldId id="274" r:id="rId20"/>
    <p:sldId id="271" r:id="rId21"/>
    <p:sldId id="275" r:id="rId22"/>
    <p:sldId id="276" r:id="rId23"/>
    <p:sldId id="277" r:id="rId24"/>
    <p:sldId id="279" r:id="rId25"/>
    <p:sldId id="278" r:id="rId26"/>
    <p:sldId id="280" r:id="rId27"/>
    <p:sldId id="281" r:id="rId28"/>
    <p:sldId id="282" r:id="rId29"/>
    <p:sldId id="283" r:id="rId30"/>
    <p:sldId id="284" r:id="rId31"/>
    <p:sldId id="285" r:id="rId32"/>
    <p:sldId id="286" r:id="rId33"/>
    <p:sldId id="287" r:id="rId34"/>
    <p:sldId id="289" r:id="rId35"/>
    <p:sldId id="290" r:id="rId36"/>
    <p:sldId id="288" r:id="rId37"/>
    <p:sldId id="291" r:id="rId38"/>
    <p:sldId id="292"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PHA" initials="K" lastIdx="1" clrIdx="0">
    <p:extLst>
      <p:ext uri="{19B8F6BF-5375-455C-9EA6-DF929625EA0E}">
        <p15:presenceInfo xmlns:p15="http://schemas.microsoft.com/office/powerpoint/2012/main" userId="KEPH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86372" autoAdjust="0"/>
  </p:normalViewPr>
  <p:slideViewPr>
    <p:cSldViewPr snapToGrid="0">
      <p:cViewPr varScale="1">
        <p:scale>
          <a:sx n="63" d="100"/>
          <a:sy n="63" d="100"/>
        </p:scale>
        <p:origin x="1692" y="7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5" d="100"/>
          <a:sy n="55" d="100"/>
        </p:scale>
        <p:origin x="183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777DDF-42D0-4329-871B-0AD79222C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8CF665-716E-4F65-B3E9-B37158EE1B3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B6FC1-A561-4B3B-B849-59D90700DAB6}" type="datetimeFigureOut">
              <a:rPr lang="en-US" smtClean="0"/>
              <a:t>6/7/2020</a:t>
            </a:fld>
            <a:endParaRPr lang="en-US"/>
          </a:p>
        </p:txBody>
      </p:sp>
      <p:sp>
        <p:nvSpPr>
          <p:cNvPr id="4" name="Slide Image Placeholder 3">
            <a:extLst>
              <a:ext uri="{FF2B5EF4-FFF2-40B4-BE49-F238E27FC236}">
                <a16:creationId xmlns:a16="http://schemas.microsoft.com/office/drawing/2014/main" id="{540808CF-4312-46D0-8714-7F079E5A2FAB}"/>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189C8E6D-4CA3-4C66-B1F8-B463AF1AFC4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6017969-DD3D-4488-99D7-991D72C7E2C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D34D6608-F203-4D80-9AD7-83797624397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8F76A-4E6D-42A6-907E-1A6087D99C69}" type="slidenum">
              <a:rPr lang="en-US" smtClean="0"/>
              <a:t>‹#›</a:t>
            </a:fld>
            <a:endParaRPr lang="en-US"/>
          </a:p>
        </p:txBody>
      </p:sp>
    </p:spTree>
    <p:extLst>
      <p:ext uri="{BB962C8B-B14F-4D97-AF65-F5344CB8AC3E}">
        <p14:creationId xmlns:p14="http://schemas.microsoft.com/office/powerpoint/2010/main" val="31920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565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6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C4150-5BBB-40F1-9312-A16490E6B17D}" type="slidenum">
              <a:rPr lang="en-US" smtClean="0">
                <a:latin typeface="Arial" panose="020B0604020202020204" pitchFamily="34" charset="0"/>
              </a:rPr>
              <a:pPr fontAlgn="base">
                <a:spcBef>
                  <a:spcPct val="0"/>
                </a:spcBef>
                <a:spcAft>
                  <a:spcPct val="0"/>
                </a:spcAft>
              </a:pPr>
              <a:t>13</a:t>
            </a:fld>
            <a:endParaRPr lang="en-US">
              <a:latin typeface="Arial" panose="020B0604020202020204" pitchFamily="34" charset="0"/>
            </a:endParaRPr>
          </a:p>
        </p:txBody>
      </p:sp>
    </p:spTree>
    <p:extLst>
      <p:ext uri="{BB962C8B-B14F-4D97-AF65-F5344CB8AC3E}">
        <p14:creationId xmlns:p14="http://schemas.microsoft.com/office/powerpoint/2010/main" val="4097646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67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03CE518-83F6-453A-B53D-525593882228}" type="slidenum">
              <a:rPr lang="en-US" smtClean="0">
                <a:latin typeface="Arial" panose="020B0604020202020204" pitchFamily="34" charset="0"/>
              </a:rPr>
              <a:pPr fontAlgn="base">
                <a:spcBef>
                  <a:spcPct val="0"/>
                </a:spcBef>
                <a:spcAft>
                  <a:spcPct val="0"/>
                </a:spcAft>
              </a:pPr>
              <a:t>14</a:t>
            </a:fld>
            <a:endParaRPr lang="en-US">
              <a:latin typeface="Arial" panose="020B0604020202020204" pitchFamily="34" charset="0"/>
            </a:endParaRPr>
          </a:p>
        </p:txBody>
      </p:sp>
    </p:spTree>
    <p:extLst>
      <p:ext uri="{BB962C8B-B14F-4D97-AF65-F5344CB8AC3E}">
        <p14:creationId xmlns:p14="http://schemas.microsoft.com/office/powerpoint/2010/main" val="59187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Meaning; when </a:t>
            </a:r>
            <a:r>
              <a:rPr lang="en-US" sz="1200" b="0" i="0" u="none" strike="noStrike" kern="1200" baseline="0" dirty="0" smtClean="0">
                <a:solidFill>
                  <a:schemeClr val="tx1"/>
                </a:solidFill>
                <a:latin typeface="+mn-lt"/>
                <a:ea typeface="+mn-ea"/>
                <a:cs typeface="+mn-cs"/>
              </a:rPr>
              <a:t>TPAD </a:t>
            </a:r>
            <a:r>
              <a:rPr lang="en-US" sz="1200" b="0" i="0" u="none" strike="noStrike" kern="1200" baseline="0" dirty="0">
                <a:solidFill>
                  <a:schemeClr val="tx1"/>
                </a:solidFill>
                <a:latin typeface="+mn-lt"/>
                <a:ea typeface="+mn-ea"/>
                <a:cs typeface="+mn-cs"/>
              </a:rPr>
              <a:t>process increases the teacher’s academic input while the student academic input is fixed, a time will be reached that every additional academic input by the teacher will result in diminishing academic output by the student. This is academically tragic. This book aims at involving the students in the appraisal process not just as reporters of the process flaws but a prime mover. </a:t>
            </a:r>
          </a:p>
          <a:p>
            <a:endParaRPr lang="en-US" dirty="0"/>
          </a:p>
        </p:txBody>
      </p:sp>
      <p:sp>
        <p:nvSpPr>
          <p:cNvPr id="4" name="Slide Number Placeholder 3"/>
          <p:cNvSpPr>
            <a:spLocks noGrp="1"/>
          </p:cNvSpPr>
          <p:nvPr>
            <p:ph type="sldNum" sz="quarter" idx="5"/>
          </p:nvPr>
        </p:nvSpPr>
        <p:spPr/>
        <p:txBody>
          <a:bodyPr/>
          <a:lstStyle/>
          <a:p>
            <a:fld id="{D67557C2-18A5-4B7E-89C7-22624E7DE793}" type="slidenum">
              <a:rPr lang="en-US" smtClean="0"/>
              <a:t>15</a:t>
            </a:fld>
            <a:endParaRPr lang="en-US"/>
          </a:p>
        </p:txBody>
      </p:sp>
    </p:spTree>
    <p:extLst>
      <p:ext uri="{BB962C8B-B14F-4D97-AF65-F5344CB8AC3E}">
        <p14:creationId xmlns:p14="http://schemas.microsoft.com/office/powerpoint/2010/main" val="4107789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noteworthy that Military world over is known for discipline and order, an aspect quickly fading among the youth. </a:t>
            </a:r>
          </a:p>
        </p:txBody>
      </p:sp>
      <p:sp>
        <p:nvSpPr>
          <p:cNvPr id="4" name="Slide Number Placeholder 3"/>
          <p:cNvSpPr>
            <a:spLocks noGrp="1"/>
          </p:cNvSpPr>
          <p:nvPr>
            <p:ph type="sldNum" sz="quarter" idx="5"/>
          </p:nvPr>
        </p:nvSpPr>
        <p:spPr/>
        <p:txBody>
          <a:bodyPr/>
          <a:lstStyle/>
          <a:p>
            <a:fld id="{D67557C2-18A5-4B7E-89C7-22624E7DE793}" type="slidenum">
              <a:rPr lang="en-US" smtClean="0"/>
              <a:t>21</a:t>
            </a:fld>
            <a:endParaRPr lang="en-US"/>
          </a:p>
        </p:txBody>
      </p:sp>
    </p:spTree>
    <p:extLst>
      <p:ext uri="{BB962C8B-B14F-4D97-AF65-F5344CB8AC3E}">
        <p14:creationId xmlns:p14="http://schemas.microsoft.com/office/powerpoint/2010/main" val="294964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557C2-18A5-4B7E-89C7-22624E7DE793}" type="slidenum">
              <a:rPr lang="en-US" smtClean="0"/>
              <a:t>22</a:t>
            </a:fld>
            <a:endParaRPr lang="en-US"/>
          </a:p>
        </p:txBody>
      </p:sp>
    </p:spTree>
    <p:extLst>
      <p:ext uri="{BB962C8B-B14F-4D97-AF65-F5344CB8AC3E}">
        <p14:creationId xmlns:p14="http://schemas.microsoft.com/office/powerpoint/2010/main" val="1828731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23D3DF-0827-4AFC-8C88-503FE741CB8D}" type="datetime1">
              <a:rPr lang="en-US" smtClean="0"/>
              <a:t>6/7/2020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11263975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2CC07C-6ECE-4761-92A0-C5B882558523}" type="datetime1">
              <a:rPr lang="en-US" smtClean="0"/>
              <a:t>6/7/2020</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
        <p:nvSpPr>
          <p:cNvPr id="7" name="Slide Number Placeholder 6"/>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32548779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E22934-4A0A-4233-99D8-A507B056CF29}" type="datetime1">
              <a:rPr lang="en-US" smtClean="0"/>
              <a:t>6/7/2020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42819208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37380C-A140-49E3-8869-F8BC910C34F6}" type="datetime1">
              <a:rPr lang="en-US" smtClean="0"/>
              <a:t>6/7/2020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5880993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F3AE25-68E0-4A38-9F17-B161B2578879}" type="datetime1">
              <a:rPr lang="en-US" smtClean="0"/>
              <a:t>6/7/2020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14085125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CD2518E-5909-4F23-BD0F-15064CFCF2AC}" type="datetime1">
              <a:rPr lang="en-US" smtClean="0"/>
              <a:t>6/7/2020</a:t>
            </a:fld>
            <a:endParaRPr lang="en-US"/>
          </a:p>
        </p:txBody>
      </p:sp>
      <p:sp>
        <p:nvSpPr>
          <p:cNvPr id="4"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23962938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A79AF53-B2CF-4B61-845D-F502CF4E6E2F}" type="datetime1">
              <a:rPr lang="en-US" smtClean="0"/>
              <a:t>6/7/2020</a:t>
            </a:fld>
            <a:endParaRPr lang="en-US"/>
          </a:p>
        </p:txBody>
      </p:sp>
      <p:sp>
        <p:nvSpPr>
          <p:cNvPr id="4"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14032708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85F9FE-007E-4116-A43E-9DE873BF95CC}" type="datetime1">
              <a:rPr lang="en-US" smtClean="0"/>
              <a:t>6/7/2020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33163767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A5BCD2-D28E-4DCC-BD2E-168F90D52789}" type="datetime1">
              <a:rPr lang="en-US" smtClean="0"/>
              <a:t>6/7/2020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39612420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2211E03-179B-4CC8-8458-21F1B6DC3554}" type="datetime1">
              <a:rPr lang="en-US" smtClean="0"/>
              <a:t>6/7/2020</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@Kepha Mariera 2019</a:t>
            </a:r>
            <a:endParaRPr lang="en-US"/>
          </a:p>
        </p:txBody>
      </p:sp>
      <p:sp>
        <p:nvSpPr>
          <p:cNvPr id="7" name="Slide Number Placeholder 5"/>
          <p:cNvSpPr>
            <a:spLocks noGrp="1"/>
          </p:cNvSpPr>
          <p:nvPr>
            <p:ph type="sldNum" sz="quarter" idx="12"/>
          </p:nvPr>
        </p:nvSpPr>
        <p:spPr/>
        <p:txBody>
          <a:bodyPr/>
          <a:lstStyle>
            <a:lvl1pPr>
              <a:defRPr/>
            </a:lvl1pPr>
          </a:lstStyle>
          <a:p>
            <a:pPr>
              <a:defRPr/>
            </a:pPr>
            <a:fld id="{0A0B60DA-2776-4F5E-AD1E-331A42A66DE3}" type="slidenum">
              <a:rPr lang="en-US"/>
              <a:pPr>
                <a:defRPr/>
              </a:pPr>
              <a:t>‹#›</a:t>
            </a:fld>
            <a:endParaRPr lang="en-US"/>
          </a:p>
        </p:txBody>
      </p:sp>
    </p:spTree>
    <p:extLst>
      <p:ext uri="{BB962C8B-B14F-4D97-AF65-F5344CB8AC3E}">
        <p14:creationId xmlns:p14="http://schemas.microsoft.com/office/powerpoint/2010/main" val="15555418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882C8A4-26D0-42D0-8A6D-7EC538D546FA}" type="datetime1">
              <a:rPr lang="en-US" smtClean="0"/>
              <a:t>6/7/2020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33625103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29C73-911D-4F40-8A7E-E0130D97CFEB}" type="datetime1">
              <a:rPr lang="en-US" smtClean="0"/>
              <a:t>6/7/2020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42776941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0D223B-6489-46DA-8216-30FD49172E50}" type="datetime1">
              <a:rPr lang="en-US" smtClean="0"/>
              <a:t>6/7/2020</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
        <p:nvSpPr>
          <p:cNvPr id="7" name="Slide Number Placeholder 6"/>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6150005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573E87-4DB0-4ADD-982F-4B0B0AE9F8D2}" type="datetime1">
              <a:rPr lang="en-US" smtClean="0"/>
              <a:t>6/7/2020</a:t>
            </a:fld>
            <a:endParaRPr lang="en-US"/>
          </a:p>
        </p:txBody>
      </p:sp>
      <p:sp>
        <p:nvSpPr>
          <p:cNvPr id="8" name="Footer Placeholder 7"/>
          <p:cNvSpPr>
            <a:spLocks noGrp="1"/>
          </p:cNvSpPr>
          <p:nvPr>
            <p:ph type="ftr" sz="quarter" idx="11"/>
          </p:nvPr>
        </p:nvSpPr>
        <p:spPr/>
        <p:txBody>
          <a:bodyPr/>
          <a:lstStyle/>
          <a:p>
            <a:r>
              <a:rPr lang="en-US" smtClean="0"/>
              <a:t>@Kepha Mariera 2019</a:t>
            </a:r>
            <a:endParaRPr lang="en-US"/>
          </a:p>
        </p:txBody>
      </p:sp>
      <p:sp>
        <p:nvSpPr>
          <p:cNvPr id="9" name="Slide Number Placeholder 8"/>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20947822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0DC0E11-D336-471C-A220-7FCBDA627165}" type="datetime1">
              <a:rPr lang="en-US" smtClean="0"/>
              <a:t>6/7/2020</a:t>
            </a:fld>
            <a:endParaRPr lang="en-US"/>
          </a:p>
        </p:txBody>
      </p:sp>
      <p:sp>
        <p:nvSpPr>
          <p:cNvPr id="5" name="Footer Placeholder 3"/>
          <p:cNvSpPr>
            <a:spLocks noGrp="1"/>
          </p:cNvSpPr>
          <p:nvPr>
            <p:ph type="ftr" sz="quarter" idx="11"/>
          </p:nvPr>
        </p:nvSpPr>
        <p:spPr/>
        <p:txBody>
          <a:bodyPr/>
          <a:lstStyle/>
          <a:p>
            <a:r>
              <a:rPr lang="en-US" smtClean="0"/>
              <a:t>@Kepha Mariera 2019</a:t>
            </a:r>
            <a:endParaRPr lang="en-US"/>
          </a:p>
        </p:txBody>
      </p:sp>
      <p:sp>
        <p:nvSpPr>
          <p:cNvPr id="6" name="Slide Number Placeholder 4"/>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8624866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9B876FE-EBF0-40B8-9D8E-A5601AC5A3FC}" type="datetime1">
              <a:rPr lang="en-US" smtClean="0"/>
              <a:t>6/7/2020</a:t>
            </a:fld>
            <a:endParaRPr lang="en-US"/>
          </a:p>
        </p:txBody>
      </p:sp>
      <p:sp>
        <p:nvSpPr>
          <p:cNvPr id="5" name="Footer Placeholder 2"/>
          <p:cNvSpPr>
            <a:spLocks noGrp="1"/>
          </p:cNvSpPr>
          <p:nvPr>
            <p:ph type="ftr" sz="quarter" idx="11"/>
          </p:nvPr>
        </p:nvSpPr>
        <p:spPr/>
        <p:txBody>
          <a:bodyPr/>
          <a:lstStyle/>
          <a:p>
            <a:r>
              <a:rPr lang="en-US" smtClean="0"/>
              <a:t>@Kepha Mariera 2019</a:t>
            </a:r>
            <a:endParaRPr lang="en-US"/>
          </a:p>
        </p:txBody>
      </p:sp>
      <p:sp>
        <p:nvSpPr>
          <p:cNvPr id="6" name="Slide Number Placeholder 3"/>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40377344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B283FD0-8DC7-4CBE-A651-4457212722F9}" type="datetime1">
              <a:rPr lang="en-US" smtClean="0"/>
              <a:t>6/7/2020</a:t>
            </a:fld>
            <a:endParaRPr lang="en-US"/>
          </a:p>
        </p:txBody>
      </p:sp>
      <p:sp>
        <p:nvSpPr>
          <p:cNvPr id="5" name="Footer Placeholder 5"/>
          <p:cNvSpPr>
            <a:spLocks noGrp="1"/>
          </p:cNvSpPr>
          <p:nvPr>
            <p:ph type="ftr" sz="quarter" idx="11"/>
          </p:nvPr>
        </p:nvSpPr>
        <p:spPr/>
        <p:txBody>
          <a:bodyPr/>
          <a:lstStyle/>
          <a:p>
            <a:r>
              <a:rPr lang="en-US" smtClean="0"/>
              <a:t>@Kepha Mariera 2019</a:t>
            </a:r>
            <a:endParaRPr lang="en-US"/>
          </a:p>
        </p:txBody>
      </p:sp>
      <p:sp>
        <p:nvSpPr>
          <p:cNvPr id="6" name="Slide Number Placeholder 6"/>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122211910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6E86F3-6955-4F11-899A-DB9F749E9990}" type="datetime1">
              <a:rPr lang="en-US" smtClean="0"/>
              <a:t>6/7/2020</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
        <p:nvSpPr>
          <p:cNvPr id="7" name="Slide Number Placeholder 6"/>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269729653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ACB265B-893F-4D75-AA79-A485CF6D40B9}" type="datetime1">
              <a:rPr lang="en-US" smtClean="0"/>
              <a:t>6/7/2020</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@Kepha Mariera 2019</a:t>
            </a:r>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B63F9FC1-FFDC-4ACC-8C90-9BC1A97C67CF}" type="slidenum">
              <a:rPr lang="en-US" smtClean="0"/>
              <a:t>‹#›</a:t>
            </a:fld>
            <a:endParaRPr lang="en-US"/>
          </a:p>
        </p:txBody>
      </p:sp>
    </p:spTree>
    <p:extLst>
      <p:ext uri="{BB962C8B-B14F-4D97-AF65-F5344CB8AC3E}">
        <p14:creationId xmlns:p14="http://schemas.microsoft.com/office/powerpoint/2010/main" val="71155809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hf hd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hyperlink" Target="https://www.google.com/url?sa=t&amp;rct=j&amp;q=&amp;esrc=s&amp;source=web&amp;cd=21&amp;cad=rja&amp;uact=8&amp;ved=2ahUKEwip2dXX7vjiAhWkxIUKHQhNDl0QFjAUegQICBAB&amp;url=http://www.mod.go.ke/?p%3D5152&amp;usg=AOvVaw22OZ3lAQVEG4pMijSE67zQ" TargetMode="External"/><Relationship Id="rId7"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2" Type="http://schemas.openxmlformats.org/officeDocument/2006/relationships/hyperlink" Target="SPAD%20RESULTS%20SEASON%201.xlsx"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jp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4.jpg"/><Relationship Id="rId9" Type="http://schemas.openxmlformats.org/officeDocument/2006/relationships/image" Target="../media/image44.jpeg"/></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146B0-16AE-4550-BAB8-503B4C296F16}"/>
              </a:ext>
            </a:extLst>
          </p:cNvPr>
          <p:cNvSpPr>
            <a:spLocks noGrp="1"/>
          </p:cNvSpPr>
          <p:nvPr>
            <p:ph type="ctrTitle"/>
          </p:nvPr>
        </p:nvSpPr>
        <p:spPr>
          <a:xfrm>
            <a:off x="1260836" y="437320"/>
            <a:ext cx="6858000" cy="1683026"/>
          </a:xfrm>
        </p:spPr>
        <p:txBody>
          <a:bodyPr>
            <a:normAutofit fontScale="90000"/>
          </a:bodyPr>
          <a:lstStyle/>
          <a:p>
            <a:pPr algn="ctr"/>
            <a:r>
              <a:rPr lang="en-US" sz="11500" dirty="0">
                <a:latin typeface="Algerian" panose="04020705040A02060702" pitchFamily="82" charset="0"/>
              </a:rPr>
              <a:t>SPAD</a:t>
            </a:r>
          </a:p>
        </p:txBody>
      </p:sp>
      <p:sp>
        <p:nvSpPr>
          <p:cNvPr id="3" name="Subtitle 2">
            <a:extLst>
              <a:ext uri="{FF2B5EF4-FFF2-40B4-BE49-F238E27FC236}">
                <a16:creationId xmlns:a16="http://schemas.microsoft.com/office/drawing/2014/main" id="{2890F148-0D23-4D76-A6F3-76A93E07B078}"/>
              </a:ext>
            </a:extLst>
          </p:cNvPr>
          <p:cNvSpPr>
            <a:spLocks noGrp="1"/>
          </p:cNvSpPr>
          <p:nvPr>
            <p:ph type="subTitle" idx="1"/>
          </p:nvPr>
        </p:nvSpPr>
        <p:spPr>
          <a:xfrm>
            <a:off x="1069325" y="2062369"/>
            <a:ext cx="7005350" cy="1424609"/>
          </a:xfrm>
        </p:spPr>
        <p:txBody>
          <a:bodyPr>
            <a:normAutofit/>
          </a:bodyPr>
          <a:lstStyle/>
          <a:p>
            <a:pPr algn="ctr"/>
            <a:r>
              <a:rPr lang="en-US" sz="3200" b="1" dirty="0"/>
              <a:t>Student Performance Appraisal and Development </a:t>
            </a:r>
            <a:endParaRPr lang="en-US" sz="3200" dirty="0"/>
          </a:p>
          <a:p>
            <a:endParaRPr lang="en-US" dirty="0"/>
          </a:p>
        </p:txBody>
      </p:sp>
      <p:sp>
        <p:nvSpPr>
          <p:cNvPr id="4" name="Subtitle 2">
            <a:extLst>
              <a:ext uri="{FF2B5EF4-FFF2-40B4-BE49-F238E27FC236}">
                <a16:creationId xmlns:a16="http://schemas.microsoft.com/office/drawing/2014/main" id="{64673450-39D6-4E51-953D-3E2BEFB8FC7E}"/>
              </a:ext>
            </a:extLst>
          </p:cNvPr>
          <p:cNvSpPr txBox="1">
            <a:spLocks/>
          </p:cNvSpPr>
          <p:nvPr/>
        </p:nvSpPr>
        <p:spPr>
          <a:xfrm>
            <a:off x="238539" y="4084320"/>
            <a:ext cx="8534400" cy="2594776"/>
          </a:xfrm>
          <a:prstGeom prst="rect">
            <a:avLst/>
          </a:prstGeom>
        </p:spPr>
        <p:txBody>
          <a:bodyPr vert="horz" lIns="91440" tIns="45720" rIns="91440" bIns="45720" rtlCol="0" anchor="t">
            <a:normAutofit/>
          </a:bodyPr>
          <a:lstStyle>
            <a:lvl1pPr marL="0" indent="0" algn="l" defTabSz="457207"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r>
              <a:rPr lang="en-US" sz="3200" b="1" dirty="0"/>
              <a:t>PRESENTED BY</a:t>
            </a:r>
          </a:p>
          <a:p>
            <a:pPr algn="ctr"/>
            <a:r>
              <a:rPr lang="en-US" sz="3200" b="1" dirty="0" smtClean="0"/>
              <a:t>KEPHA </a:t>
            </a:r>
            <a:r>
              <a:rPr lang="en-US" sz="3200" b="1" dirty="0" err="1" smtClean="0"/>
              <a:t>mariera</a:t>
            </a:r>
            <a:endParaRPr lang="en-US" sz="3200" b="1" dirty="0"/>
          </a:p>
          <a:p>
            <a:pPr algn="ctr"/>
            <a:r>
              <a:rPr lang="en-US" sz="3200" b="1" cap="none" dirty="0">
                <a:solidFill>
                  <a:srgbClr val="FFFF00"/>
                </a:solidFill>
              </a:rPr>
              <a:t>A Candle Loses Nothing By Lighting Another</a:t>
            </a:r>
            <a:endParaRPr lang="en-US" sz="3200" cap="none" dirty="0">
              <a:solidFill>
                <a:srgbClr val="FFFF00"/>
              </a:solidFill>
            </a:endParaRPr>
          </a:p>
          <a:p>
            <a:endParaRPr lang="en-US" dirty="0"/>
          </a:p>
        </p:txBody>
      </p:sp>
      <p:sp>
        <p:nvSpPr>
          <p:cNvPr id="5" name="Slide Number Placeholder 4">
            <a:extLst>
              <a:ext uri="{FF2B5EF4-FFF2-40B4-BE49-F238E27FC236}">
                <a16:creationId xmlns:a16="http://schemas.microsoft.com/office/drawing/2014/main" id="{CF9A84E3-B304-4531-A7CF-125DBEA40506}"/>
              </a:ext>
            </a:extLst>
          </p:cNvPr>
          <p:cNvSpPr>
            <a:spLocks noGrp="1"/>
          </p:cNvSpPr>
          <p:nvPr>
            <p:ph type="sldNum" sz="quarter" idx="12"/>
          </p:nvPr>
        </p:nvSpPr>
        <p:spPr/>
        <p:txBody>
          <a:bodyPr/>
          <a:lstStyle/>
          <a:p>
            <a:fld id="{B63F9FC1-FFDC-4ACC-8C90-9BC1A97C67CF}" type="slidenum">
              <a:rPr lang="en-US" smtClean="0"/>
              <a:t>1</a:t>
            </a:fld>
            <a:endParaRPr lang="en-US"/>
          </a:p>
        </p:txBody>
      </p:sp>
      <p:pic>
        <p:nvPicPr>
          <p:cNvPr id="6" name="Picture 5">
            <a:extLst>
              <a:ext uri="{FF2B5EF4-FFF2-40B4-BE49-F238E27FC236}">
                <a16:creationId xmlns:a16="http://schemas.microsoft.com/office/drawing/2014/main" id="{D5079FC7-85CF-4C17-9731-1336788E58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106" y="3191969"/>
            <a:ext cx="1439974" cy="2054813"/>
          </a:xfrm>
          <a:prstGeom prst="rect">
            <a:avLst/>
          </a:prstGeom>
        </p:spPr>
      </p:pic>
      <p:pic>
        <p:nvPicPr>
          <p:cNvPr id="7" name="Picture 6">
            <a:extLst>
              <a:ext uri="{FF2B5EF4-FFF2-40B4-BE49-F238E27FC236}">
                <a16:creationId xmlns:a16="http://schemas.microsoft.com/office/drawing/2014/main" id="{0E564C95-055B-4100-9A25-033B6883E3BE}"/>
              </a:ext>
            </a:extLst>
          </p:cNvPr>
          <p:cNvPicPr>
            <a:picLocks noChangeAspect="1"/>
          </p:cNvPicPr>
          <p:nvPr/>
        </p:nvPicPr>
        <p:blipFill rotWithShape="1">
          <a:blip r:embed="rId3">
            <a:extLst>
              <a:ext uri="{28A0092B-C50C-407E-A947-70E740481C1C}">
                <a14:useLocalDpi xmlns:a14="http://schemas.microsoft.com/office/drawing/2010/main" val="0"/>
              </a:ext>
            </a:extLst>
          </a:blip>
          <a:srcRect l="36328" t="35829" r="38287"/>
          <a:stretch/>
        </p:blipFill>
        <p:spPr>
          <a:xfrm rot="5400000">
            <a:off x="6982616" y="2978813"/>
            <a:ext cx="1308656" cy="2481124"/>
          </a:xfrm>
          <a:prstGeom prst="rect">
            <a:avLst/>
          </a:prstGeom>
        </p:spPr>
      </p:pic>
      <p:sp>
        <p:nvSpPr>
          <p:cNvPr id="8" name="Footer Placeholder 7"/>
          <p:cNvSpPr>
            <a:spLocks noGrp="1"/>
          </p:cNvSpPr>
          <p:nvPr>
            <p:ph type="ftr" sz="quarter" idx="11"/>
          </p:nvPr>
        </p:nvSpPr>
        <p:spPr/>
        <p:txBody>
          <a:bodyPr/>
          <a:lstStyle/>
          <a:p>
            <a:r>
              <a:rPr lang="en-US" dirty="0" smtClean="0"/>
              <a:t>@</a:t>
            </a:r>
            <a:r>
              <a:rPr lang="en-US" dirty="0" err="1" smtClean="0"/>
              <a:t>Kepha</a:t>
            </a:r>
            <a:r>
              <a:rPr lang="en-US" dirty="0" smtClean="0"/>
              <a:t> </a:t>
            </a:r>
            <a:r>
              <a:rPr lang="en-US" dirty="0" err="1" smtClean="0"/>
              <a:t>Mariera</a:t>
            </a:r>
            <a:r>
              <a:rPr lang="en-US" dirty="0" smtClean="0"/>
              <a:t> 2020</a:t>
            </a:r>
            <a:endParaRPr lang="en-US" dirty="0"/>
          </a:p>
        </p:txBody>
      </p:sp>
      <p:pic>
        <p:nvPicPr>
          <p:cNvPr id="9" name="Content Placeholder 5">
            <a:extLst>
              <a:ext uri="{FF2B5EF4-FFF2-40B4-BE49-F238E27FC236}">
                <a16:creationId xmlns:a16="http://schemas.microsoft.com/office/drawing/2014/main" id="{20E09E70-BE88-4E67-8F1F-D4BA690BD555}"/>
              </a:ext>
            </a:extLst>
          </p:cNvPr>
          <p:cNvPicPr>
            <a:picLocks noChangeAspect="1"/>
          </p:cNvPicPr>
          <p:nvPr/>
        </p:nvPicPr>
        <p:blipFill rotWithShape="1">
          <a:blip r:embed="rId4">
            <a:extLst>
              <a:ext uri="{28A0092B-C50C-407E-A947-70E740481C1C}">
                <a14:useLocalDpi xmlns:a14="http://schemas.microsoft.com/office/drawing/2010/main" val="0"/>
              </a:ext>
            </a:extLst>
          </a:blip>
          <a:srcRect b="8479"/>
          <a:stretch/>
        </p:blipFill>
        <p:spPr>
          <a:xfrm>
            <a:off x="76440" y="484038"/>
            <a:ext cx="2863972" cy="1467278"/>
          </a:xfrm>
          <a:prstGeom prst="rect">
            <a:avLst/>
          </a:prstGeom>
        </p:spPr>
      </p:pic>
      <p:pic>
        <p:nvPicPr>
          <p:cNvPr id="10" name="Content Placeholder 5">
            <a:extLst>
              <a:ext uri="{FF2B5EF4-FFF2-40B4-BE49-F238E27FC236}">
                <a16:creationId xmlns:a16="http://schemas.microsoft.com/office/drawing/2014/main" id="{20E09E70-BE88-4E67-8F1F-D4BA690BD555}"/>
              </a:ext>
            </a:extLst>
          </p:cNvPr>
          <p:cNvPicPr>
            <a:picLocks noChangeAspect="1"/>
          </p:cNvPicPr>
          <p:nvPr/>
        </p:nvPicPr>
        <p:blipFill rotWithShape="1">
          <a:blip r:embed="rId4">
            <a:extLst>
              <a:ext uri="{28A0092B-C50C-407E-A947-70E740481C1C}">
                <a14:useLocalDpi xmlns:a14="http://schemas.microsoft.com/office/drawing/2010/main" val="0"/>
              </a:ext>
            </a:extLst>
          </a:blip>
          <a:srcRect b="8479"/>
          <a:stretch/>
        </p:blipFill>
        <p:spPr>
          <a:xfrm>
            <a:off x="6334216" y="483020"/>
            <a:ext cx="2809555" cy="1467278"/>
          </a:xfrm>
          <a:prstGeom prst="rect">
            <a:avLst/>
          </a:prstGeom>
        </p:spPr>
      </p:pic>
    </p:spTree>
    <p:extLst>
      <p:ext uri="{BB962C8B-B14F-4D97-AF65-F5344CB8AC3E}">
        <p14:creationId xmlns:p14="http://schemas.microsoft.com/office/powerpoint/2010/main" val="422512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earning experiences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1480"/>
            <a:ext cx="9262486" cy="7162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005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487812-5980-43A6-99C3-B5D6C6760C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945" b="30005"/>
          <a:stretch/>
        </p:blipFill>
        <p:spPr>
          <a:xfrm>
            <a:off x="989548" y="0"/>
            <a:ext cx="6940082" cy="6808301"/>
          </a:xfrm>
        </p:spPr>
      </p:pic>
      <p:sp>
        <p:nvSpPr>
          <p:cNvPr id="4" name="Slide Number Placeholder 3">
            <a:extLst>
              <a:ext uri="{FF2B5EF4-FFF2-40B4-BE49-F238E27FC236}">
                <a16:creationId xmlns:a16="http://schemas.microsoft.com/office/drawing/2014/main" id="{67757688-6E40-430A-87F9-D1667CEEE9FE}"/>
              </a:ext>
            </a:extLst>
          </p:cNvPr>
          <p:cNvSpPr>
            <a:spLocks noGrp="1"/>
          </p:cNvSpPr>
          <p:nvPr>
            <p:ph type="sldNum" sz="quarter" idx="12"/>
          </p:nvPr>
        </p:nvSpPr>
        <p:spPr/>
        <p:txBody>
          <a:bodyPr/>
          <a:lstStyle/>
          <a:p>
            <a:fld id="{B63F9FC1-FFDC-4ACC-8C90-9BC1A97C67CF}" type="slidenum">
              <a:rPr lang="en-US" smtClean="0"/>
              <a:t>11</a:t>
            </a:fld>
            <a:endParaRPr lang="en-US"/>
          </a:p>
        </p:txBody>
      </p:sp>
    </p:spTree>
    <p:extLst>
      <p:ext uri="{BB962C8B-B14F-4D97-AF65-F5344CB8AC3E}">
        <p14:creationId xmlns:p14="http://schemas.microsoft.com/office/powerpoint/2010/main" val="378357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331" y="78583"/>
            <a:ext cx="8576187" cy="944562"/>
          </a:xfrm>
        </p:spPr>
        <p:style>
          <a:lnRef idx="1">
            <a:schemeClr val="accent4"/>
          </a:lnRef>
          <a:fillRef idx="2">
            <a:schemeClr val="accent4"/>
          </a:fillRef>
          <a:effectRef idx="1">
            <a:schemeClr val="accent4"/>
          </a:effectRef>
          <a:fontRef idx="minor">
            <a:schemeClr val="dk1"/>
          </a:fontRef>
        </p:style>
        <p:txBody>
          <a:bodyPr rtlCol="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fontAlgn="auto" hangingPunct="1">
              <a:spcAft>
                <a:spcPts val="0"/>
              </a:spcAft>
              <a:defRPr/>
            </a:pPr>
            <a:r>
              <a:rPr lang="en-US" sz="3200" u="sng" dirty="0"/>
              <a:t> </a:t>
            </a:r>
            <a:r>
              <a:rPr lang="en-US" sz="4000" u="sng" dirty="0"/>
              <a:t>Pareto's </a:t>
            </a:r>
            <a:r>
              <a:rPr lang="en-US" sz="4000" b="1" u="sng" dirty="0"/>
              <a:t>Principle</a:t>
            </a:r>
            <a:r>
              <a:rPr lang="en-US" sz="4000" u="sng" dirty="0"/>
              <a:t> - The </a:t>
            </a:r>
            <a:r>
              <a:rPr lang="en-US" sz="4000" b="1" u="sng" dirty="0"/>
              <a:t>20</a:t>
            </a:r>
            <a:r>
              <a:rPr lang="en-US" sz="4000" u="sng" dirty="0"/>
              <a:t>-80 </a:t>
            </a:r>
            <a:r>
              <a:rPr lang="en-US" sz="4000" b="1" u="sng" dirty="0"/>
              <a:t>Rule</a:t>
            </a:r>
            <a:r>
              <a:rPr lang="en-US" sz="4000" u="sng" dirty="0"/>
              <a:t> </a:t>
            </a:r>
            <a:endParaRPr lang="en-US" sz="1800" b="1" dirty="0"/>
          </a:p>
        </p:txBody>
      </p:sp>
      <p:sp>
        <p:nvSpPr>
          <p:cNvPr id="6" name="Slide Number Placeholder 5"/>
          <p:cNvSpPr>
            <a:spLocks noGrp="1"/>
          </p:cNvSpPr>
          <p:nvPr>
            <p:ph type="sldNum" sz="quarter" idx="12"/>
          </p:nvPr>
        </p:nvSpPr>
        <p:spPr>
          <a:xfrm>
            <a:off x="7474966" y="167020"/>
            <a:ext cx="1545209" cy="767687"/>
          </a:xfrm>
        </p:spPr>
        <p:txBody>
          <a:bodyPr/>
          <a:lstStyle/>
          <a:p>
            <a:pPr>
              <a:defRPr/>
            </a:pPr>
            <a:fld id="{07CC00D8-F636-4565-92E7-5249775C6342}" type="slidenum">
              <a:rPr lang="en-US" altLang="en-US"/>
              <a:pPr>
                <a:defRPr/>
              </a:pPr>
              <a:t>12</a:t>
            </a:fld>
            <a:endParaRPr lang="en-US" altLang="en-US"/>
          </a:p>
        </p:txBody>
      </p:sp>
      <p:pic>
        <p:nvPicPr>
          <p:cNvPr id="686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938" y="3732213"/>
            <a:ext cx="3551237" cy="268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2" descr="C:\Users\User\Downloads\2 Pictour anfd Files\cow mil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600" y="1149350"/>
            <a:ext cx="3865563"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2" descr="C:\Users\User\Downloads\2 Pictour anfd Files\co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1509713"/>
            <a:ext cx="2667000" cy="405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7" name="Rectangle 4"/>
          <p:cNvSpPr>
            <a:spLocks noChangeArrowheads="1"/>
          </p:cNvSpPr>
          <p:nvPr/>
        </p:nvSpPr>
        <p:spPr bwMode="auto">
          <a:xfrm>
            <a:off x="0" y="6273800"/>
            <a:ext cx="9118600" cy="522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2800" dirty="0">
                <a:solidFill>
                  <a:srgbClr val="C00000"/>
                </a:solidFill>
              </a:rPr>
              <a:t>THE JOY RIDERS IN CLASS</a:t>
            </a:r>
            <a:endParaRPr lang="en-US" sz="2800" dirty="0">
              <a:solidFill>
                <a:srgbClr val="C00000"/>
              </a:solidFill>
            </a:endParaRPr>
          </a:p>
        </p:txBody>
      </p:sp>
      <p:sp>
        <p:nvSpPr>
          <p:cNvPr id="68618" name="Rectangle 2"/>
          <p:cNvSpPr>
            <a:spLocks noChangeArrowheads="1"/>
          </p:cNvSpPr>
          <p:nvPr/>
        </p:nvSpPr>
        <p:spPr bwMode="auto">
          <a:xfrm>
            <a:off x="-90488" y="5783263"/>
            <a:ext cx="4423949"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1400" u="sng" dirty="0"/>
              <a:t> </a:t>
            </a:r>
            <a:r>
              <a:rPr lang="en-US" sz="2400" u="sng" dirty="0">
                <a:solidFill>
                  <a:srgbClr val="7030A0"/>
                </a:solidFill>
              </a:rPr>
              <a:t>SPOON FEEDING STUDENTS </a:t>
            </a:r>
            <a:endParaRPr lang="en-GB" sz="2400" dirty="0">
              <a:solidFill>
                <a:srgbClr val="7030A0"/>
              </a:solidFill>
            </a:endParaRPr>
          </a:p>
        </p:txBody>
      </p:sp>
      <p:sp>
        <p:nvSpPr>
          <p:cNvPr id="68619" name="Rectangle 20"/>
          <p:cNvSpPr>
            <a:spLocks noChangeArrowheads="1"/>
          </p:cNvSpPr>
          <p:nvPr/>
        </p:nvSpPr>
        <p:spPr bwMode="auto">
          <a:xfrm>
            <a:off x="3757613" y="3868738"/>
            <a:ext cx="2226828"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1400" u="sng" dirty="0"/>
              <a:t> </a:t>
            </a:r>
            <a:r>
              <a:rPr lang="en-US" sz="2000" u="sng" dirty="0">
                <a:solidFill>
                  <a:srgbClr val="7030A0"/>
                </a:solidFill>
              </a:rPr>
              <a:t>SUCKERS AT SCOOL</a:t>
            </a:r>
            <a:endParaRPr lang="en-GB" sz="2800" dirty="0">
              <a:solidFill>
                <a:srgbClr val="7030A0"/>
              </a:solidFill>
            </a:endParaRPr>
          </a:p>
        </p:txBody>
      </p:sp>
    </p:spTree>
    <p:extLst>
      <p:ext uri="{BB962C8B-B14F-4D97-AF65-F5344CB8AC3E}">
        <p14:creationId xmlns:p14="http://schemas.microsoft.com/office/powerpoint/2010/main" val="3752566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sz="half" idx="1"/>
          </p:nvPr>
        </p:nvSpPr>
        <p:spPr>
          <a:xfrm>
            <a:off x="-115888" y="0"/>
            <a:ext cx="9144001" cy="1457325"/>
          </a:xfrm>
        </p:spPr>
        <p:txBody>
          <a:bodyPr rtlCol="0">
            <a:normAutofit fontScale="85000" lnSpcReduction="20000"/>
          </a:bodyPr>
          <a:lstStyle/>
          <a:p>
            <a:pPr algn="ctr" eaLnBrk="1" fontAlgn="auto" hangingPunct="1">
              <a:spcAft>
                <a:spcPts val="0"/>
              </a:spcAft>
              <a:buFontTx/>
              <a:buNone/>
              <a:defRPr/>
            </a:pPr>
            <a:r>
              <a:rPr lang="en-US" sz="4000" b="1" dirty="0"/>
              <a:t>THE TPAD IS TIP OF THE ICE BERG</a:t>
            </a:r>
          </a:p>
          <a:p>
            <a:pPr algn="ctr" eaLnBrk="1" fontAlgn="auto" hangingPunct="1">
              <a:spcAft>
                <a:spcPts val="0"/>
              </a:spcAft>
              <a:buFontTx/>
              <a:buNone/>
              <a:defRPr/>
            </a:pPr>
            <a:r>
              <a:rPr lang="en-US" sz="2800" b="1" dirty="0"/>
              <a:t>HOW MUCH OF AN ICEBERG  DO YOU SEE ?</a:t>
            </a:r>
          </a:p>
          <a:p>
            <a:pPr algn="ctr" eaLnBrk="1" fontAlgn="auto" hangingPunct="1">
              <a:spcAft>
                <a:spcPts val="0"/>
              </a:spcAft>
              <a:buFont typeface="Arial" panose="020B0604020202020204" pitchFamily="34" charset="0"/>
              <a:buNone/>
              <a:defRPr/>
            </a:pPr>
            <a:r>
              <a:rPr lang="en-US" sz="3000" b="1" dirty="0">
                <a:solidFill>
                  <a:srgbClr val="FFFF00"/>
                </a:solidFill>
              </a:rPr>
              <a:t>THE TIP OF THE  ICEBERG</a:t>
            </a:r>
            <a:endParaRPr lang="en-US" sz="3500" b="1" dirty="0">
              <a:solidFill>
                <a:srgbClr val="FFFF00"/>
              </a:solidFill>
            </a:endParaRPr>
          </a:p>
        </p:txBody>
      </p:sp>
      <p:pic>
        <p:nvPicPr>
          <p:cNvPr id="164867" name="Picture 4" descr="Iceberg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1457325"/>
            <a:ext cx="9144000" cy="5400675"/>
          </a:xfrm>
        </p:spPr>
      </p:pic>
      <p:sp>
        <p:nvSpPr>
          <p:cNvPr id="4" name="Slide Number Placeholder 3"/>
          <p:cNvSpPr>
            <a:spLocks noGrp="1"/>
          </p:cNvSpPr>
          <p:nvPr>
            <p:ph type="sldNum" sz="quarter" idx="12"/>
          </p:nvPr>
        </p:nvSpPr>
        <p:spPr/>
        <p:txBody>
          <a:bodyPr/>
          <a:lstStyle/>
          <a:p>
            <a:pPr>
              <a:defRPr/>
            </a:pPr>
            <a:fld id="{9B1EC96E-5283-4DCA-BE24-25B603104233}" type="slidenum">
              <a:rPr lang="en-US" smtClean="0"/>
              <a:pPr>
                <a:defRPr/>
              </a:pPr>
              <a:t>13</a:t>
            </a:fld>
            <a:endParaRPr lang="en-US"/>
          </a:p>
        </p:txBody>
      </p:sp>
      <p:sp>
        <p:nvSpPr>
          <p:cNvPr id="2" name="Footer Placeholder 1"/>
          <p:cNvSpPr>
            <a:spLocks noGrp="1"/>
          </p:cNvSpPr>
          <p:nvPr>
            <p:ph type="ftr" sz="quarter" idx="11"/>
          </p:nvPr>
        </p:nvSpPr>
        <p:spPr/>
        <p:txBody>
          <a:bodyPr/>
          <a:lstStyle/>
          <a:p>
            <a:pPr>
              <a:defRPr/>
            </a:pPr>
            <a:r>
              <a:rPr lang="en-US" smtClean="0"/>
              <a:t>@Kepha Mariera 2019</a:t>
            </a:r>
            <a:endParaRPr lang="en-US"/>
          </a:p>
        </p:txBody>
      </p:sp>
    </p:spTree>
    <p:extLst>
      <p:ext uri="{BB962C8B-B14F-4D97-AF65-F5344CB8AC3E}">
        <p14:creationId xmlns:p14="http://schemas.microsoft.com/office/powerpoint/2010/main" val="32818216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Iceberg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496085" y="1562746"/>
            <a:ext cx="5870575" cy="4764088"/>
          </a:xfrm>
          <a:ln w="38100">
            <a:solidFill>
              <a:schemeClr val="tx1"/>
            </a:solidFill>
            <a:miter lim="800000"/>
            <a:headEnd/>
            <a:tailEnd/>
          </a:ln>
        </p:spPr>
      </p:pic>
      <p:sp>
        <p:nvSpPr>
          <p:cNvPr id="84995" name="Rectangle 3"/>
          <p:cNvSpPr>
            <a:spLocks noChangeArrowheads="1"/>
          </p:cNvSpPr>
          <p:nvPr/>
        </p:nvSpPr>
        <p:spPr bwMode="auto">
          <a:xfrm>
            <a:off x="0" y="0"/>
            <a:ext cx="9144000" cy="1412875"/>
          </a:xfrm>
          <a:prstGeom prst="rect">
            <a:avLst/>
          </a:prstGeom>
          <a:solidFill>
            <a:schemeClr val="tx2">
              <a:lumMod val="75000"/>
            </a:schemeClr>
          </a:solidFill>
          <a:ln w="9525">
            <a:solidFill>
              <a:schemeClr val="tx1"/>
            </a:solidFill>
            <a:miter lim="800000"/>
            <a:headEnd/>
            <a:tailEnd/>
          </a:ln>
        </p:spPr>
        <p:txBody>
          <a:bodyPr wrap="none" anchor="ctr"/>
          <a:lstStyle/>
          <a:p>
            <a:pPr algn="ctr" eaLnBrk="1" fontAlgn="auto" hangingPunct="1">
              <a:spcBef>
                <a:spcPct val="50000"/>
              </a:spcBef>
              <a:spcAft>
                <a:spcPts val="0"/>
              </a:spcAft>
              <a:defRPr/>
            </a:pPr>
            <a:r>
              <a:rPr lang="en-US" sz="4000" b="1" dirty="0">
                <a:solidFill>
                  <a:schemeClr val="bg1"/>
                </a:solidFill>
                <a:latin typeface="+mn-lt"/>
                <a:cs typeface="Arial" pitchFamily="34" charset="0"/>
              </a:rPr>
              <a:t>SMALL PART OF ICEBERG IS VISIBLE. </a:t>
            </a:r>
          </a:p>
          <a:p>
            <a:pPr algn="ctr" eaLnBrk="1" fontAlgn="auto" hangingPunct="1">
              <a:spcBef>
                <a:spcPct val="50000"/>
              </a:spcBef>
              <a:spcAft>
                <a:spcPts val="0"/>
              </a:spcAft>
              <a:defRPr/>
            </a:pPr>
            <a:r>
              <a:rPr lang="en-US" sz="2800" b="1" dirty="0">
                <a:solidFill>
                  <a:schemeClr val="bg1"/>
                </a:solidFill>
                <a:latin typeface="+mn-lt"/>
                <a:cs typeface="Arial" pitchFamily="34" charset="0"/>
              </a:rPr>
              <a:t>THE REMAINING IS BELOW SEA LEVEL.</a:t>
            </a:r>
          </a:p>
          <a:p>
            <a:pPr algn="ctr" eaLnBrk="1" fontAlgn="auto" hangingPunct="1">
              <a:spcBef>
                <a:spcPts val="0"/>
              </a:spcBef>
              <a:spcAft>
                <a:spcPts val="0"/>
              </a:spcAft>
              <a:defRPr/>
            </a:pPr>
            <a:endParaRPr lang="en-US" sz="2000" b="1" dirty="0">
              <a:solidFill>
                <a:srgbClr val="FF0000"/>
              </a:solidFill>
              <a:latin typeface="+mn-lt"/>
              <a:cs typeface="Arial" pitchFamily="34" charset="0"/>
            </a:endParaRPr>
          </a:p>
        </p:txBody>
      </p:sp>
      <p:sp>
        <p:nvSpPr>
          <p:cNvPr id="3" name="Slide Number Placeholder 2"/>
          <p:cNvSpPr>
            <a:spLocks noGrp="1"/>
          </p:cNvSpPr>
          <p:nvPr>
            <p:ph type="sldNum" sz="quarter" idx="12"/>
          </p:nvPr>
        </p:nvSpPr>
        <p:spPr/>
        <p:txBody>
          <a:bodyPr/>
          <a:lstStyle/>
          <a:p>
            <a:pPr>
              <a:defRPr/>
            </a:pPr>
            <a:fld id="{288101C5-5F0D-49AC-B43E-B3793383F2B7}" type="slidenum">
              <a:rPr lang="en-US"/>
              <a:pPr>
                <a:defRPr/>
              </a:pPr>
              <a:t>14</a:t>
            </a:fld>
            <a:endParaRPr lang="en-US"/>
          </a:p>
        </p:txBody>
      </p:sp>
      <p:sp>
        <p:nvSpPr>
          <p:cNvPr id="5" name="Rectangle 4">
            <a:extLst>
              <a:ext uri="{FF2B5EF4-FFF2-40B4-BE49-F238E27FC236}">
                <a16:creationId xmlns:a16="http://schemas.microsoft.com/office/drawing/2014/main" id="{94D646F0-2F92-4026-B054-FF3D5B77CBC8}"/>
              </a:ext>
            </a:extLst>
          </p:cNvPr>
          <p:cNvSpPr/>
          <p:nvPr/>
        </p:nvSpPr>
        <p:spPr>
          <a:xfrm>
            <a:off x="3651203" y="2045121"/>
            <a:ext cx="1841594" cy="584775"/>
          </a:xfrm>
          <a:prstGeom prst="rect">
            <a:avLst/>
          </a:prstGeom>
          <a:solidFill>
            <a:schemeClr val="accent2"/>
          </a:solidFill>
        </p:spPr>
        <p:txBody>
          <a:bodyPr wrap="none">
            <a:spAutoFit/>
          </a:bodyPr>
          <a:lstStyle/>
          <a:p>
            <a:r>
              <a:rPr lang="en-US" sz="3200" b="1" dirty="0">
                <a:solidFill>
                  <a:schemeClr val="bg1"/>
                </a:solidFill>
                <a:cs typeface="Arial" pitchFamily="34" charset="0"/>
              </a:rPr>
              <a:t>THE TPAD</a:t>
            </a:r>
            <a:endParaRPr lang="en-US" sz="3200" dirty="0"/>
          </a:p>
        </p:txBody>
      </p:sp>
      <p:sp>
        <p:nvSpPr>
          <p:cNvPr id="8" name="Rectangle 7">
            <a:extLst>
              <a:ext uri="{FF2B5EF4-FFF2-40B4-BE49-F238E27FC236}">
                <a16:creationId xmlns:a16="http://schemas.microsoft.com/office/drawing/2014/main" id="{61FF14D6-ECC9-4A4A-A9E7-3A1A2362BA3D}"/>
              </a:ext>
            </a:extLst>
          </p:cNvPr>
          <p:cNvSpPr/>
          <p:nvPr/>
        </p:nvSpPr>
        <p:spPr>
          <a:xfrm>
            <a:off x="3432540" y="4633916"/>
            <a:ext cx="1997663" cy="584775"/>
          </a:xfrm>
          <a:prstGeom prst="rect">
            <a:avLst/>
          </a:prstGeom>
          <a:solidFill>
            <a:srgbClr val="FFFF00"/>
          </a:solidFill>
        </p:spPr>
        <p:txBody>
          <a:bodyPr wrap="none">
            <a:spAutoFit/>
          </a:bodyPr>
          <a:lstStyle/>
          <a:p>
            <a:r>
              <a:rPr lang="en-US" sz="3200" b="1" dirty="0">
                <a:solidFill>
                  <a:schemeClr val="bg1"/>
                </a:solidFill>
                <a:cs typeface="Arial" pitchFamily="34" charset="0"/>
              </a:rPr>
              <a:t>THE SPAD</a:t>
            </a:r>
            <a:endParaRPr lang="en-US" sz="3200" dirty="0"/>
          </a:p>
        </p:txBody>
      </p:sp>
      <p:sp>
        <p:nvSpPr>
          <p:cNvPr id="9" name="Title 1">
            <a:extLst>
              <a:ext uri="{FF2B5EF4-FFF2-40B4-BE49-F238E27FC236}">
                <a16:creationId xmlns:a16="http://schemas.microsoft.com/office/drawing/2014/main" id="{0C77C9B3-82D7-4474-B37F-4330FFEEDB5C}"/>
              </a:ext>
            </a:extLst>
          </p:cNvPr>
          <p:cNvSpPr txBox="1">
            <a:spLocks/>
          </p:cNvSpPr>
          <p:nvPr/>
        </p:nvSpPr>
        <p:spPr>
          <a:xfrm>
            <a:off x="299180" y="5457470"/>
            <a:ext cx="8844820" cy="1400530"/>
          </a:xfrm>
          <a:prstGeom prst="rect">
            <a:avLst/>
          </a:prstGeom>
          <a:solidFill>
            <a:srgbClr val="7030A0"/>
          </a:solidFill>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To make grand and attainable academic plans: </a:t>
            </a:r>
            <a:r>
              <a:rPr lang="en-US" sz="4000" b="1" dirty="0"/>
              <a:t>SMART PLANING</a:t>
            </a:r>
            <a:endParaRPr lang="en-US" dirty="0"/>
          </a:p>
        </p:txBody>
      </p:sp>
      <p:sp>
        <p:nvSpPr>
          <p:cNvPr id="2" name="Footer Placeholder 1"/>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24537659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F86D-AFC4-41D1-9F26-84331FEAB19A}"/>
              </a:ext>
            </a:extLst>
          </p:cNvPr>
          <p:cNvSpPr>
            <a:spLocks noGrp="1"/>
          </p:cNvSpPr>
          <p:nvPr>
            <p:ph type="title"/>
          </p:nvPr>
        </p:nvSpPr>
        <p:spPr>
          <a:xfrm>
            <a:off x="182880" y="0"/>
            <a:ext cx="8961120" cy="1063423"/>
          </a:xfrm>
          <a:solidFill>
            <a:schemeClr val="accent6">
              <a:lumMod val="75000"/>
            </a:schemeClr>
          </a:solidFill>
          <a:ln>
            <a:solidFill>
              <a:schemeClr val="accent1"/>
            </a:solidFill>
          </a:ln>
        </p:spPr>
        <p:txBody>
          <a:bodyPr>
            <a:normAutofit fontScale="90000"/>
          </a:bodyPr>
          <a:lstStyle/>
          <a:p>
            <a:pPr algn="ctr"/>
            <a:r>
              <a:rPr lang="en-US" sz="3200" dirty="0"/>
              <a:t>The law of diminishing returns or principle of diminishing marginal productivity </a:t>
            </a:r>
          </a:p>
        </p:txBody>
      </p:sp>
      <p:pic>
        <p:nvPicPr>
          <p:cNvPr id="4" name="Picture 3">
            <a:extLst>
              <a:ext uri="{FF2B5EF4-FFF2-40B4-BE49-F238E27FC236}">
                <a16:creationId xmlns:a16="http://schemas.microsoft.com/office/drawing/2014/main" id="{959A3151-D975-4AC8-A4C5-45FE34B0BC10}"/>
              </a:ext>
            </a:extLst>
          </p:cNvPr>
          <p:cNvPicPr>
            <a:picLocks noChangeAspect="1"/>
          </p:cNvPicPr>
          <p:nvPr/>
        </p:nvPicPr>
        <p:blipFill>
          <a:blip r:embed="rId3"/>
          <a:stretch>
            <a:fillRect/>
          </a:stretch>
        </p:blipFill>
        <p:spPr>
          <a:xfrm>
            <a:off x="4090959" y="1992669"/>
            <a:ext cx="4794221" cy="3676810"/>
          </a:xfrm>
          <a:prstGeom prst="rect">
            <a:avLst/>
          </a:prstGeom>
        </p:spPr>
      </p:pic>
      <p:pic>
        <p:nvPicPr>
          <p:cNvPr id="5" name="Content Placeholder 4">
            <a:extLst>
              <a:ext uri="{FF2B5EF4-FFF2-40B4-BE49-F238E27FC236}">
                <a16:creationId xmlns:a16="http://schemas.microsoft.com/office/drawing/2014/main" id="{41927DFE-F6A9-4438-AF76-8EEB454BF0AD}"/>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rot="5400000">
            <a:off x="111419" y="2509432"/>
            <a:ext cx="4134104" cy="3100578"/>
          </a:xfrm>
        </p:spPr>
      </p:pic>
      <p:sp>
        <p:nvSpPr>
          <p:cNvPr id="3" name="Slide Number Placeholder 2">
            <a:extLst>
              <a:ext uri="{FF2B5EF4-FFF2-40B4-BE49-F238E27FC236}">
                <a16:creationId xmlns:a16="http://schemas.microsoft.com/office/drawing/2014/main" id="{00CC7883-3028-4B21-A640-2E1CA91149BF}"/>
              </a:ext>
            </a:extLst>
          </p:cNvPr>
          <p:cNvSpPr>
            <a:spLocks noGrp="1"/>
          </p:cNvSpPr>
          <p:nvPr>
            <p:ph type="sldNum" sz="quarter" idx="12"/>
          </p:nvPr>
        </p:nvSpPr>
        <p:spPr/>
        <p:txBody>
          <a:bodyPr/>
          <a:lstStyle/>
          <a:p>
            <a:fld id="{B63F9FC1-FFDC-4ACC-8C90-9BC1A97C67CF}" type="slidenum">
              <a:rPr lang="en-US" smtClean="0"/>
              <a:t>15</a:t>
            </a:fld>
            <a:endParaRPr lang="en-US"/>
          </a:p>
        </p:txBody>
      </p:sp>
      <p:sp>
        <p:nvSpPr>
          <p:cNvPr id="6" name="Rectangle 5"/>
          <p:cNvSpPr/>
          <p:nvPr/>
        </p:nvSpPr>
        <p:spPr>
          <a:xfrm>
            <a:off x="523960" y="6323538"/>
            <a:ext cx="8642109" cy="369332"/>
          </a:xfrm>
          <a:prstGeom prst="rect">
            <a:avLst/>
          </a:prstGeom>
          <a:solidFill>
            <a:schemeClr val="accent6">
              <a:lumMod val="75000"/>
            </a:schemeClr>
          </a:solidFill>
        </p:spPr>
        <p:txBody>
          <a:bodyPr wrap="none">
            <a:spAutoFit/>
          </a:bodyPr>
          <a:lstStyle/>
          <a:p>
            <a:r>
              <a:rPr lang="en-US" dirty="0" smtClean="0"/>
              <a:t>Imagine the more you read the more you cant see a positive change. Why?</a:t>
            </a:r>
            <a:endParaRPr lang="en-US" dirty="0"/>
          </a:p>
        </p:txBody>
      </p:sp>
      <p:sp>
        <p:nvSpPr>
          <p:cNvPr id="8" name="Rectangle 7"/>
          <p:cNvSpPr/>
          <p:nvPr/>
        </p:nvSpPr>
        <p:spPr>
          <a:xfrm>
            <a:off x="1596445" y="1405929"/>
            <a:ext cx="2132315" cy="369332"/>
          </a:xfrm>
          <a:prstGeom prst="rect">
            <a:avLst/>
          </a:prstGeom>
        </p:spPr>
        <p:txBody>
          <a:bodyPr wrap="none">
            <a:spAutoFit/>
          </a:bodyPr>
          <a:lstStyle/>
          <a:p>
            <a:r>
              <a:rPr lang="en-US" dirty="0" smtClean="0"/>
              <a:t>Prof. Laban </a:t>
            </a:r>
            <a:r>
              <a:rPr lang="en-US" dirty="0" err="1" smtClean="0"/>
              <a:t>Aiyiro</a:t>
            </a:r>
            <a:endParaRPr lang="en-US" dirty="0"/>
          </a:p>
        </p:txBody>
      </p:sp>
      <p:sp>
        <p:nvSpPr>
          <p:cNvPr id="7" name="Footer Placeholder 6"/>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19929695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42A1D-7F01-4DAA-8F53-2800593FFEF7}"/>
              </a:ext>
            </a:extLst>
          </p:cNvPr>
          <p:cNvSpPr>
            <a:spLocks noGrp="1"/>
          </p:cNvSpPr>
          <p:nvPr>
            <p:ph type="title"/>
          </p:nvPr>
        </p:nvSpPr>
        <p:spPr>
          <a:xfrm>
            <a:off x="587684" y="270802"/>
            <a:ext cx="7055380" cy="677582"/>
          </a:xfrm>
        </p:spPr>
        <p:txBody>
          <a:bodyPr/>
          <a:lstStyle/>
          <a:p>
            <a:r>
              <a:rPr lang="en-US" b="1" dirty="0"/>
              <a:t>Burden of Proof</a:t>
            </a:r>
            <a:endParaRPr lang="en-US" dirty="0"/>
          </a:p>
        </p:txBody>
      </p:sp>
      <p:sp>
        <p:nvSpPr>
          <p:cNvPr id="3" name="Content Placeholder 2">
            <a:extLst>
              <a:ext uri="{FF2B5EF4-FFF2-40B4-BE49-F238E27FC236}">
                <a16:creationId xmlns:a16="http://schemas.microsoft.com/office/drawing/2014/main" id="{D600667E-7F77-4A54-B633-52D520058376}"/>
              </a:ext>
            </a:extLst>
          </p:cNvPr>
          <p:cNvSpPr>
            <a:spLocks noGrp="1"/>
          </p:cNvSpPr>
          <p:nvPr>
            <p:ph idx="1"/>
          </p:nvPr>
        </p:nvSpPr>
        <p:spPr>
          <a:xfrm>
            <a:off x="381000" y="948384"/>
            <a:ext cx="8445500" cy="5300023"/>
          </a:xfrm>
        </p:spPr>
        <p:txBody>
          <a:bodyPr>
            <a:normAutofit/>
          </a:bodyPr>
          <a:lstStyle/>
          <a:p>
            <a:r>
              <a:rPr lang="en-US" sz="3000" dirty="0"/>
              <a:t>Over the years the teachers have been accused of not teaching effectively. </a:t>
            </a:r>
          </a:p>
          <a:p>
            <a:r>
              <a:rPr lang="en-US" sz="3000" dirty="0"/>
              <a:t>Tpad is intended to gather evidence of compliance while </a:t>
            </a:r>
          </a:p>
          <a:p>
            <a:r>
              <a:rPr lang="en-US" sz="3000" dirty="0" err="1"/>
              <a:t>Spad</a:t>
            </a:r>
            <a:r>
              <a:rPr lang="en-US" sz="3000" dirty="0"/>
              <a:t> seeks to shift the burden of proof to students, </a:t>
            </a:r>
          </a:p>
          <a:p>
            <a:r>
              <a:rPr lang="en-US" sz="3000" dirty="0"/>
              <a:t>Teachers must get the benefit of doubt</a:t>
            </a:r>
          </a:p>
          <a:p>
            <a:endParaRPr lang="en-US" dirty="0"/>
          </a:p>
        </p:txBody>
      </p:sp>
      <p:pic>
        <p:nvPicPr>
          <p:cNvPr id="4" name="Picture 3">
            <a:extLst>
              <a:ext uri="{FF2B5EF4-FFF2-40B4-BE49-F238E27FC236}">
                <a16:creationId xmlns:a16="http://schemas.microsoft.com/office/drawing/2014/main" id="{8623AAD1-72D5-4D51-BB48-E5FB7687095C}"/>
              </a:ext>
            </a:extLst>
          </p:cNvPr>
          <p:cNvPicPr>
            <a:picLocks noChangeAspect="1"/>
          </p:cNvPicPr>
          <p:nvPr/>
        </p:nvPicPr>
        <p:blipFill>
          <a:blip r:embed="rId2"/>
          <a:stretch>
            <a:fillRect/>
          </a:stretch>
        </p:blipFill>
        <p:spPr>
          <a:xfrm>
            <a:off x="7643064" y="5155194"/>
            <a:ext cx="1474210" cy="1432004"/>
          </a:xfrm>
          <a:prstGeom prst="rect">
            <a:avLst/>
          </a:prstGeom>
        </p:spPr>
      </p:pic>
      <p:sp>
        <p:nvSpPr>
          <p:cNvPr id="5" name="Rectangle 4">
            <a:extLst>
              <a:ext uri="{FF2B5EF4-FFF2-40B4-BE49-F238E27FC236}">
                <a16:creationId xmlns:a16="http://schemas.microsoft.com/office/drawing/2014/main" id="{EE47C8B7-6A42-4E12-BF65-C70C5B281646}"/>
              </a:ext>
            </a:extLst>
          </p:cNvPr>
          <p:cNvSpPr/>
          <p:nvPr/>
        </p:nvSpPr>
        <p:spPr>
          <a:xfrm>
            <a:off x="2080095" y="5821871"/>
            <a:ext cx="4594528" cy="595932"/>
          </a:xfrm>
          <a:prstGeom prst="rect">
            <a:avLst/>
          </a:prstGeom>
          <a:solidFill>
            <a:schemeClr val="accent1">
              <a:lumMod val="60000"/>
              <a:lumOff val="40000"/>
            </a:schemeClr>
          </a:solidFill>
        </p:spPr>
        <p:txBody>
          <a:bodyPr wrap="none">
            <a:spAutoFit/>
          </a:bodyPr>
          <a:lstStyle/>
          <a:p>
            <a:pPr>
              <a:lnSpc>
                <a:spcPct val="107000"/>
              </a:lnSpc>
              <a:spcAft>
                <a:spcPts val="800"/>
              </a:spcAft>
            </a:pPr>
            <a:r>
              <a:rPr lang="en-US" sz="3200" dirty="0">
                <a:latin typeface="Calibri" panose="020F0502020204030204" pitchFamily="34" charset="0"/>
                <a:ea typeface="Calibri" panose="020F0502020204030204" pitchFamily="34" charset="0"/>
                <a:cs typeface="Times New Roman" panose="02020603050405020304" pitchFamily="18" charset="0"/>
              </a:rPr>
              <a:t>RISK OF BIPOLAR DISODER</a:t>
            </a:r>
          </a:p>
        </p:txBody>
      </p:sp>
      <p:sp>
        <p:nvSpPr>
          <p:cNvPr id="6" name="Slide Number Placeholder 5">
            <a:extLst>
              <a:ext uri="{FF2B5EF4-FFF2-40B4-BE49-F238E27FC236}">
                <a16:creationId xmlns:a16="http://schemas.microsoft.com/office/drawing/2014/main" id="{05C77D1B-8347-44F2-B277-4B95AA463E10}"/>
              </a:ext>
            </a:extLst>
          </p:cNvPr>
          <p:cNvSpPr>
            <a:spLocks noGrp="1"/>
          </p:cNvSpPr>
          <p:nvPr>
            <p:ph type="sldNum" sz="quarter" idx="12"/>
          </p:nvPr>
        </p:nvSpPr>
        <p:spPr/>
        <p:txBody>
          <a:bodyPr/>
          <a:lstStyle/>
          <a:p>
            <a:fld id="{B63F9FC1-FFDC-4ACC-8C90-9BC1A97C67CF}" type="slidenum">
              <a:rPr lang="en-US" smtClean="0"/>
              <a:t>16</a:t>
            </a:fld>
            <a:endParaRPr lang="en-US"/>
          </a:p>
        </p:txBody>
      </p:sp>
      <p:sp>
        <p:nvSpPr>
          <p:cNvPr id="7" name="Footer Placeholder 6"/>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42239128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F1495-0DF4-4E0D-893E-86825850B80F}"/>
              </a:ext>
            </a:extLst>
          </p:cNvPr>
          <p:cNvSpPr>
            <a:spLocks noGrp="1"/>
          </p:cNvSpPr>
          <p:nvPr>
            <p:ph type="title"/>
          </p:nvPr>
        </p:nvSpPr>
        <p:spPr>
          <a:xfrm>
            <a:off x="286384" y="0"/>
            <a:ext cx="8946516" cy="1245405"/>
          </a:xfrm>
          <a:solidFill>
            <a:srgbClr val="7030A0"/>
          </a:solidFill>
        </p:spPr>
        <p:txBody>
          <a:bodyPr/>
          <a:lstStyle/>
          <a:p>
            <a:pPr algn="ctr"/>
            <a:r>
              <a:rPr lang="en-US" dirty="0" smtClean="0"/>
              <a:t>STUDENTS </a:t>
            </a:r>
            <a:r>
              <a:rPr lang="en-US" dirty="0"/>
              <a:t>WITHOUT S-PAD</a:t>
            </a:r>
            <a:br>
              <a:rPr lang="en-US" dirty="0"/>
            </a:br>
            <a:r>
              <a:rPr lang="en-US" dirty="0"/>
              <a:t>THEY ARE VERY HARD WORKING</a:t>
            </a:r>
          </a:p>
        </p:txBody>
      </p:sp>
      <p:sp>
        <p:nvSpPr>
          <p:cNvPr id="7" name="Rectangle 6">
            <a:extLst>
              <a:ext uri="{FF2B5EF4-FFF2-40B4-BE49-F238E27FC236}">
                <a16:creationId xmlns:a16="http://schemas.microsoft.com/office/drawing/2014/main" id="{8243BB61-6733-49FC-B22C-3CD7DCD0BEE3}"/>
              </a:ext>
            </a:extLst>
          </p:cNvPr>
          <p:cNvSpPr/>
          <p:nvPr/>
        </p:nvSpPr>
        <p:spPr>
          <a:xfrm>
            <a:off x="161675" y="6039044"/>
            <a:ext cx="8057516" cy="523220"/>
          </a:xfrm>
          <a:prstGeom prst="rect">
            <a:avLst/>
          </a:prstGeom>
        </p:spPr>
        <p:txBody>
          <a:bodyPr wrap="square">
            <a:spAutoFit/>
          </a:bodyPr>
          <a:lstStyle/>
          <a:p>
            <a:r>
              <a:rPr lang="en-US" sz="2800" dirty="0"/>
              <a:t>PUSHING UNWILING DONKEY TO THE RIVER</a:t>
            </a:r>
          </a:p>
        </p:txBody>
      </p:sp>
      <p:sp>
        <p:nvSpPr>
          <p:cNvPr id="3" name="Slide Number Placeholder 2">
            <a:extLst>
              <a:ext uri="{FF2B5EF4-FFF2-40B4-BE49-F238E27FC236}">
                <a16:creationId xmlns:a16="http://schemas.microsoft.com/office/drawing/2014/main" id="{515F1901-A3C4-4232-AFCC-4D4D1D70D165}"/>
              </a:ext>
            </a:extLst>
          </p:cNvPr>
          <p:cNvSpPr>
            <a:spLocks noGrp="1"/>
          </p:cNvSpPr>
          <p:nvPr>
            <p:ph type="sldNum" sz="quarter" idx="12"/>
          </p:nvPr>
        </p:nvSpPr>
        <p:spPr/>
        <p:txBody>
          <a:bodyPr/>
          <a:lstStyle/>
          <a:p>
            <a:fld id="{B63F9FC1-FFDC-4ACC-8C90-9BC1A97C67CF}" type="slidenum">
              <a:rPr lang="en-US" smtClean="0"/>
              <a:t>17</a:t>
            </a:fld>
            <a:endParaRPr lang="en-US"/>
          </a:p>
        </p:txBody>
      </p:sp>
      <p:pic>
        <p:nvPicPr>
          <p:cNvPr id="12" name="Picture 2" descr="E:\1 STEWARDSHIP\1 2014\0 minister Tithe\Zebra1.jpg">
            <a:extLst>
              <a:ext uri="{FF2B5EF4-FFF2-40B4-BE49-F238E27FC236}">
                <a16:creationId xmlns:a16="http://schemas.microsoft.com/office/drawing/2014/main" id="{9933D8A3-3384-4E5D-ABB5-4C1DA1058E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5229" b="13725"/>
          <a:stretch>
            <a:fillRect/>
          </a:stretch>
        </p:blipFill>
        <p:spPr bwMode="auto">
          <a:xfrm>
            <a:off x="565978" y="4704312"/>
            <a:ext cx="2198396" cy="133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5F3B2CE7-093B-4E70-BCFC-FFE8D7F8F1E0}"/>
              </a:ext>
            </a:extLst>
          </p:cNvPr>
          <p:cNvPicPr>
            <a:picLocks noChangeAspect="1"/>
          </p:cNvPicPr>
          <p:nvPr/>
        </p:nvPicPr>
        <p:blipFill>
          <a:blip r:embed="rId3"/>
          <a:stretch>
            <a:fillRect/>
          </a:stretch>
        </p:blipFill>
        <p:spPr>
          <a:xfrm>
            <a:off x="1078981" y="1714501"/>
            <a:ext cx="7140209" cy="3612106"/>
          </a:xfrm>
          <a:prstGeom prst="rect">
            <a:avLst/>
          </a:prstGeom>
        </p:spPr>
      </p:pic>
    </p:spTree>
    <p:extLst>
      <p:ext uri="{BB962C8B-B14F-4D97-AF65-F5344CB8AC3E}">
        <p14:creationId xmlns:p14="http://schemas.microsoft.com/office/powerpoint/2010/main" val="3638391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9939-0B70-4B67-B7B8-D87DFAF00A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FCD1F6-712C-40FD-AAD1-51ABE8121A4F}"/>
              </a:ext>
            </a:extLst>
          </p:cNvPr>
          <p:cNvSpPr>
            <a:spLocks noGrp="1"/>
          </p:cNvSpPr>
          <p:nvPr>
            <p:ph idx="1"/>
          </p:nvPr>
        </p:nvSpPr>
        <p:spPr/>
        <p:txBody>
          <a:bodyPr/>
          <a:lstStyle/>
          <a:p>
            <a:endParaRPr lang="en-US"/>
          </a:p>
        </p:txBody>
      </p:sp>
      <p:pic>
        <p:nvPicPr>
          <p:cNvPr id="4" name="Picture 2" descr="C:\Users\User\Downloads\EXAM CHEATING.jpg">
            <a:extLst>
              <a:ext uri="{FF2B5EF4-FFF2-40B4-BE49-F238E27FC236}">
                <a16:creationId xmlns:a16="http://schemas.microsoft.com/office/drawing/2014/main" id="{9CAD610B-6058-4E5F-8F45-A47786A853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710" y="0"/>
            <a:ext cx="8596323" cy="644724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A0C4CF4-DDF0-477E-AB7D-826CCC05B865}"/>
              </a:ext>
            </a:extLst>
          </p:cNvPr>
          <p:cNvSpPr>
            <a:spLocks noGrp="1"/>
          </p:cNvSpPr>
          <p:nvPr>
            <p:ph type="sldNum" sz="quarter" idx="12"/>
          </p:nvPr>
        </p:nvSpPr>
        <p:spPr/>
        <p:txBody>
          <a:bodyPr/>
          <a:lstStyle/>
          <a:p>
            <a:fld id="{B63F9FC1-FFDC-4ACC-8C90-9BC1A97C67CF}" type="slidenum">
              <a:rPr lang="en-US" smtClean="0"/>
              <a:t>18</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8068003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35EC-13EF-4F79-95A6-9E1D4427D06C}"/>
              </a:ext>
            </a:extLst>
          </p:cNvPr>
          <p:cNvSpPr>
            <a:spLocks noGrp="1"/>
          </p:cNvSpPr>
          <p:nvPr>
            <p:ph type="title"/>
          </p:nvPr>
        </p:nvSpPr>
        <p:spPr>
          <a:xfrm>
            <a:off x="277957" y="286672"/>
            <a:ext cx="7802880" cy="1400530"/>
          </a:xfrm>
          <a:solidFill>
            <a:srgbClr val="7030A0"/>
          </a:solidFill>
        </p:spPr>
        <p:txBody>
          <a:bodyPr/>
          <a:lstStyle/>
          <a:p>
            <a:pPr algn="ctr"/>
            <a:r>
              <a:rPr lang="en-US" dirty="0"/>
              <a:t>STUDENTS INVOLVEMENT</a:t>
            </a:r>
            <a:br>
              <a:rPr lang="en-US" dirty="0"/>
            </a:br>
            <a:r>
              <a:rPr lang="en-US" dirty="0">
                <a:solidFill>
                  <a:srgbClr val="FFFF00"/>
                </a:solidFill>
              </a:rPr>
              <a:t>is The Game Changer</a:t>
            </a:r>
          </a:p>
        </p:txBody>
      </p:sp>
      <p:sp>
        <p:nvSpPr>
          <p:cNvPr id="6" name="Slide Number Placeholder 5">
            <a:extLst>
              <a:ext uri="{FF2B5EF4-FFF2-40B4-BE49-F238E27FC236}">
                <a16:creationId xmlns:a16="http://schemas.microsoft.com/office/drawing/2014/main" id="{7C99F834-6E0B-44E3-BBB9-22ADF22FFFA5}"/>
              </a:ext>
            </a:extLst>
          </p:cNvPr>
          <p:cNvSpPr>
            <a:spLocks noGrp="1"/>
          </p:cNvSpPr>
          <p:nvPr>
            <p:ph type="sldNum" sz="quarter" idx="12"/>
          </p:nvPr>
        </p:nvSpPr>
        <p:spPr/>
        <p:txBody>
          <a:bodyPr/>
          <a:lstStyle/>
          <a:p>
            <a:pPr>
              <a:defRPr/>
            </a:pPr>
            <a:fld id="{01F2DB77-D113-4A01-8A82-1230558F611B}" type="slidenum">
              <a:rPr lang="en-US" smtClean="0"/>
              <a:pPr>
                <a:defRPr/>
              </a:pPr>
              <a:t>19</a:t>
            </a:fld>
            <a:endParaRPr lang="en-US"/>
          </a:p>
        </p:txBody>
      </p:sp>
      <p:pic>
        <p:nvPicPr>
          <p:cNvPr id="7" name="Content Placeholder 6" descr="https://pbs.twimg.com/media/CCHWg-iUAAAx5Kv.png">
            <a:extLst>
              <a:ext uri="{FF2B5EF4-FFF2-40B4-BE49-F238E27FC236}">
                <a16:creationId xmlns:a16="http://schemas.microsoft.com/office/drawing/2014/main" id="{C283D6AB-7BD1-4B37-9815-3874D0D2A4ED}"/>
              </a:ext>
            </a:extLst>
          </p:cNvPr>
          <p:cNvPicPr>
            <a:picLocks noGrp="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1828800"/>
            <a:ext cx="8534400" cy="4960938"/>
          </a:xfrm>
          <a:prstGeom prst="rect">
            <a:avLst/>
          </a:prstGeom>
          <a:noFill/>
          <a:ln>
            <a:noFill/>
          </a:ln>
        </p:spPr>
      </p:pic>
      <p:pic>
        <p:nvPicPr>
          <p:cNvPr id="8" name="Content Placeholder 4">
            <a:extLst>
              <a:ext uri="{FF2B5EF4-FFF2-40B4-BE49-F238E27FC236}">
                <a16:creationId xmlns:a16="http://schemas.microsoft.com/office/drawing/2014/main" id="{36860200-CE4D-42B4-8823-8C33CAB048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5452777"/>
            <a:ext cx="1219199" cy="1086135"/>
          </a:xfrm>
          <a:prstGeom prst="rect">
            <a:avLst/>
          </a:prstGeom>
        </p:spPr>
      </p:pic>
      <p:sp>
        <p:nvSpPr>
          <p:cNvPr id="3" name="Footer Placeholder 2"/>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86129121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F8A7-8F96-467C-A486-960538526CFD}"/>
              </a:ext>
            </a:extLst>
          </p:cNvPr>
          <p:cNvSpPr>
            <a:spLocks noGrp="1"/>
          </p:cNvSpPr>
          <p:nvPr>
            <p:ph type="title"/>
          </p:nvPr>
        </p:nvSpPr>
        <p:spPr>
          <a:xfrm>
            <a:off x="435236" y="0"/>
            <a:ext cx="8273528" cy="1400530"/>
          </a:xfrm>
        </p:spPr>
        <p:txBody>
          <a:bodyPr/>
          <a:lstStyle/>
          <a:p>
            <a:r>
              <a:rPr lang="en-US" sz="4000" b="1" dirty="0">
                <a:solidFill>
                  <a:schemeClr val="accent3">
                    <a:lumMod val="60000"/>
                    <a:lumOff val="40000"/>
                  </a:schemeClr>
                </a:solidFill>
              </a:rPr>
              <a:t>Defining Characteristics of Generation Z IS:-</a:t>
            </a:r>
            <a:endParaRPr lang="en-US" sz="4000"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037A8391-C26A-4305-8156-467FE5ABAFF6}"/>
              </a:ext>
            </a:extLst>
          </p:cNvPr>
          <p:cNvSpPr>
            <a:spLocks noGrp="1"/>
          </p:cNvSpPr>
          <p:nvPr>
            <p:ph idx="1"/>
          </p:nvPr>
        </p:nvSpPr>
        <p:spPr>
          <a:xfrm>
            <a:off x="114301" y="1285875"/>
            <a:ext cx="8594464" cy="5143500"/>
          </a:xfrm>
        </p:spPr>
        <p:txBody>
          <a:bodyPr>
            <a:normAutofit fontScale="25000" lnSpcReduction="20000"/>
          </a:bodyPr>
          <a:lstStyle/>
          <a:p>
            <a:r>
              <a:rPr lang="en-US" sz="11200" b="1" dirty="0">
                <a:solidFill>
                  <a:srgbClr val="FFC000"/>
                </a:solidFill>
              </a:rPr>
              <a:t>financially focused</a:t>
            </a:r>
            <a:endParaRPr lang="en-US" sz="11200" dirty="0">
              <a:solidFill>
                <a:srgbClr val="FFC000"/>
              </a:solidFill>
            </a:endParaRPr>
          </a:p>
          <a:p>
            <a:r>
              <a:rPr lang="en-US" sz="11200" b="1" dirty="0">
                <a:solidFill>
                  <a:srgbClr val="FFC000"/>
                </a:solidFill>
              </a:rPr>
              <a:t>entrepreneurial</a:t>
            </a:r>
            <a:endParaRPr lang="en-US" sz="11200" dirty="0">
              <a:solidFill>
                <a:srgbClr val="FFC000"/>
              </a:solidFill>
            </a:endParaRPr>
          </a:p>
          <a:p>
            <a:r>
              <a:rPr lang="en-US" sz="11200" b="1" dirty="0">
                <a:solidFill>
                  <a:srgbClr val="FFC000"/>
                </a:solidFill>
              </a:rPr>
              <a:t>all about technology</a:t>
            </a:r>
            <a:endParaRPr lang="en-US" sz="11200" dirty="0">
              <a:solidFill>
                <a:srgbClr val="FFC000"/>
              </a:solidFill>
            </a:endParaRPr>
          </a:p>
          <a:p>
            <a:r>
              <a:rPr lang="en-US" sz="11200" b="1" dirty="0">
                <a:solidFill>
                  <a:srgbClr val="FFC000"/>
                </a:solidFill>
              </a:rPr>
              <a:t>enjoys other people</a:t>
            </a:r>
            <a:endParaRPr lang="en-US" sz="11200" dirty="0">
              <a:solidFill>
                <a:srgbClr val="FFC000"/>
              </a:solidFill>
            </a:endParaRPr>
          </a:p>
          <a:p>
            <a:r>
              <a:rPr lang="en-US" sz="11200" b="1" dirty="0">
                <a:solidFill>
                  <a:srgbClr val="FFC000"/>
                </a:solidFill>
              </a:rPr>
              <a:t>competitive</a:t>
            </a:r>
            <a:endParaRPr lang="en-US" sz="11200" dirty="0">
              <a:solidFill>
                <a:srgbClr val="FFC000"/>
              </a:solidFill>
            </a:endParaRPr>
          </a:p>
          <a:p>
            <a:r>
              <a:rPr lang="en-US" sz="11200" b="1" dirty="0">
                <a:solidFill>
                  <a:srgbClr val="FFC000"/>
                </a:solidFill>
              </a:rPr>
              <a:t>Change is welcomed </a:t>
            </a:r>
          </a:p>
          <a:p>
            <a:r>
              <a:rPr lang="en-US" sz="11200" b="1" dirty="0">
                <a:solidFill>
                  <a:srgbClr val="FFC000"/>
                </a:solidFill>
              </a:rPr>
              <a:t>Diversity doesn’t even register with </a:t>
            </a:r>
          </a:p>
          <a:p>
            <a:r>
              <a:rPr lang="en-US" sz="11200" b="1" dirty="0">
                <a:solidFill>
                  <a:srgbClr val="FFC000"/>
                </a:solidFill>
              </a:rPr>
              <a:t>prefers independence</a:t>
            </a:r>
            <a:endParaRPr lang="en-US" sz="11200" dirty="0">
              <a:solidFill>
                <a:srgbClr val="FFC000"/>
              </a:solidFill>
            </a:endParaRPr>
          </a:p>
          <a:p>
            <a:r>
              <a:rPr lang="en-US" sz="17600" b="1" u="sng" dirty="0">
                <a:solidFill>
                  <a:srgbClr val="FFC000"/>
                </a:solidFill>
              </a:rPr>
              <a:t>wants to be heard</a:t>
            </a:r>
            <a:endParaRPr lang="en-US" sz="17600" u="sng" dirty="0">
              <a:solidFill>
                <a:srgbClr val="FFC000"/>
              </a:solidFill>
            </a:endParaRPr>
          </a:p>
          <a:p>
            <a:r>
              <a:rPr lang="en-US" sz="11200" b="1" dirty="0">
                <a:solidFill>
                  <a:srgbClr val="FFC000"/>
                </a:solidFill>
              </a:rPr>
              <a:t>can be a lot like their parents</a:t>
            </a:r>
            <a:endParaRPr lang="en-US" sz="11200" dirty="0">
              <a:solidFill>
                <a:srgbClr val="FFC000"/>
              </a:solidFill>
            </a:endParaRPr>
          </a:p>
        </p:txBody>
      </p:sp>
      <p:sp>
        <p:nvSpPr>
          <p:cNvPr id="4" name="Slide Number Placeholder 3">
            <a:extLst>
              <a:ext uri="{FF2B5EF4-FFF2-40B4-BE49-F238E27FC236}">
                <a16:creationId xmlns:a16="http://schemas.microsoft.com/office/drawing/2014/main" id="{93F8974C-2787-4925-A549-3810ADF88598}"/>
              </a:ext>
            </a:extLst>
          </p:cNvPr>
          <p:cNvSpPr>
            <a:spLocks noGrp="1"/>
          </p:cNvSpPr>
          <p:nvPr>
            <p:ph type="sldNum" sz="quarter" idx="12"/>
          </p:nvPr>
        </p:nvSpPr>
        <p:spPr/>
        <p:txBody>
          <a:bodyPr/>
          <a:lstStyle/>
          <a:p>
            <a:fld id="{B63F9FC1-FFDC-4ACC-8C90-9BC1A97C67CF}" type="slidenum">
              <a:rPr lang="en-US" smtClean="0"/>
              <a:t>2</a:t>
            </a:fld>
            <a:endParaRPr lang="en-US"/>
          </a:p>
        </p:txBody>
      </p:sp>
    </p:spTree>
    <p:extLst>
      <p:ext uri="{BB962C8B-B14F-4D97-AF65-F5344CB8AC3E}">
        <p14:creationId xmlns:p14="http://schemas.microsoft.com/office/powerpoint/2010/main" val="1521653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5347-AC5C-43E8-A130-E6057C35F918}"/>
              </a:ext>
            </a:extLst>
          </p:cNvPr>
          <p:cNvSpPr>
            <a:spLocks noGrp="1"/>
          </p:cNvSpPr>
          <p:nvPr>
            <p:ph type="title"/>
          </p:nvPr>
        </p:nvSpPr>
        <p:spPr>
          <a:xfrm>
            <a:off x="495300" y="330152"/>
            <a:ext cx="9232900" cy="1298882"/>
          </a:xfrm>
        </p:spPr>
        <p:txBody>
          <a:bodyPr/>
          <a:lstStyle/>
          <a:p>
            <a:r>
              <a:rPr lang="en-US" dirty="0"/>
              <a:t>Spaded Student Are Willing Participants in The Race To </a:t>
            </a:r>
            <a:r>
              <a:rPr lang="en-US" dirty="0" smtClean="0"/>
              <a:t/>
            </a:r>
            <a:br>
              <a:rPr lang="en-US" dirty="0" smtClean="0"/>
            </a:br>
            <a:r>
              <a:rPr lang="en-US" dirty="0" smtClean="0"/>
              <a:t>Win </a:t>
            </a:r>
            <a:r>
              <a:rPr lang="en-US" dirty="0"/>
              <a:t>The Mini-score</a:t>
            </a:r>
          </a:p>
        </p:txBody>
      </p:sp>
      <p:pic>
        <p:nvPicPr>
          <p:cNvPr id="4" name="Content Placeholder 3" descr="Image result for pushing a donkey to take water">
            <a:extLst>
              <a:ext uri="{FF2B5EF4-FFF2-40B4-BE49-F238E27FC236}">
                <a16:creationId xmlns:a16="http://schemas.microsoft.com/office/drawing/2014/main" id="{B8A5125C-46DF-45CA-94B4-C10118647B0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819" y="2333572"/>
            <a:ext cx="7567612" cy="4737099"/>
          </a:xfrm>
          <a:prstGeom prst="rect">
            <a:avLst/>
          </a:prstGeom>
          <a:noFill/>
          <a:ln>
            <a:noFill/>
          </a:ln>
        </p:spPr>
      </p:pic>
      <p:sp>
        <p:nvSpPr>
          <p:cNvPr id="5" name="Rectangle 4">
            <a:extLst>
              <a:ext uri="{FF2B5EF4-FFF2-40B4-BE49-F238E27FC236}">
                <a16:creationId xmlns:a16="http://schemas.microsoft.com/office/drawing/2014/main" id="{2BA239D2-C52D-4BA7-A9FF-5DEBDE5371CD}"/>
              </a:ext>
            </a:extLst>
          </p:cNvPr>
          <p:cNvSpPr/>
          <p:nvPr/>
        </p:nvSpPr>
        <p:spPr>
          <a:xfrm>
            <a:off x="954088" y="5904468"/>
            <a:ext cx="7008812" cy="461665"/>
          </a:xfrm>
          <a:prstGeom prst="rect">
            <a:avLst/>
          </a:prstGeom>
          <a:solidFill>
            <a:schemeClr val="bg2">
              <a:lumMod val="60000"/>
              <a:lumOff val="40000"/>
            </a:schemeClr>
          </a:solidFill>
        </p:spPr>
        <p:txBody>
          <a:bodyPr wrap="square">
            <a:spAutoFit/>
          </a:bodyPr>
          <a:lstStyle/>
          <a:p>
            <a:r>
              <a:rPr lang="en-US" sz="2400" dirty="0"/>
              <a:t>STUDENTS WITH SPAD ARE SMART WORKING</a:t>
            </a:r>
          </a:p>
        </p:txBody>
      </p:sp>
      <p:pic>
        <p:nvPicPr>
          <p:cNvPr id="6" name="Picture 5" descr="C:\Users\user\AppData\Local\Microsoft\Windows\INetCache\Content.MSO\31BC184D.tmp">
            <a:extLst>
              <a:ext uri="{FF2B5EF4-FFF2-40B4-BE49-F238E27FC236}">
                <a16:creationId xmlns:a16="http://schemas.microsoft.com/office/drawing/2014/main" id="{AB35B404-F647-452F-9224-FF864DA604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02400" y="3210798"/>
            <a:ext cx="2424430" cy="2693670"/>
          </a:xfrm>
          <a:prstGeom prst="rect">
            <a:avLst/>
          </a:prstGeom>
          <a:noFill/>
          <a:ln>
            <a:noFill/>
          </a:ln>
        </p:spPr>
      </p:pic>
      <p:sp>
        <p:nvSpPr>
          <p:cNvPr id="3" name="Slide Number Placeholder 2">
            <a:extLst>
              <a:ext uri="{FF2B5EF4-FFF2-40B4-BE49-F238E27FC236}">
                <a16:creationId xmlns:a16="http://schemas.microsoft.com/office/drawing/2014/main" id="{EF1B6463-766D-44AC-8F40-D9DE6DF10416}"/>
              </a:ext>
            </a:extLst>
          </p:cNvPr>
          <p:cNvSpPr>
            <a:spLocks noGrp="1"/>
          </p:cNvSpPr>
          <p:nvPr>
            <p:ph type="sldNum" sz="quarter" idx="12"/>
          </p:nvPr>
        </p:nvSpPr>
        <p:spPr/>
        <p:txBody>
          <a:bodyPr/>
          <a:lstStyle/>
          <a:p>
            <a:fld id="{B63F9FC1-FFDC-4ACC-8C90-9BC1A97C67CF}" type="slidenum">
              <a:rPr lang="en-US" smtClean="0"/>
              <a:t>20</a:t>
            </a:fld>
            <a:endParaRPr lang="en-US"/>
          </a:p>
        </p:txBody>
      </p:sp>
      <p:sp>
        <p:nvSpPr>
          <p:cNvPr id="7" name="Footer Placeholder 6"/>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15538435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E72B3-323E-4288-BCD2-0A24B277279E}"/>
              </a:ext>
            </a:extLst>
          </p:cNvPr>
          <p:cNvSpPr>
            <a:spLocks noGrp="1"/>
          </p:cNvSpPr>
          <p:nvPr>
            <p:ph type="title"/>
          </p:nvPr>
        </p:nvSpPr>
        <p:spPr>
          <a:xfrm>
            <a:off x="121177" y="238910"/>
            <a:ext cx="8901645" cy="1351390"/>
          </a:xfrm>
        </p:spPr>
        <p:txBody>
          <a:bodyPr/>
          <a:lstStyle/>
          <a:p>
            <a:pPr algn="ctr"/>
            <a:r>
              <a:rPr lang="en-US" dirty="0"/>
              <a:t>Student Involvement in fighting illiteracy in Kenya </a:t>
            </a:r>
          </a:p>
        </p:txBody>
      </p:sp>
      <p:sp>
        <p:nvSpPr>
          <p:cNvPr id="3" name="Content Placeholder 2">
            <a:extLst>
              <a:ext uri="{FF2B5EF4-FFF2-40B4-BE49-F238E27FC236}">
                <a16:creationId xmlns:a16="http://schemas.microsoft.com/office/drawing/2014/main" id="{6D64C78E-F684-44C7-B73A-6D2A060B9A95}"/>
              </a:ext>
            </a:extLst>
          </p:cNvPr>
          <p:cNvSpPr>
            <a:spLocks noGrp="1"/>
          </p:cNvSpPr>
          <p:nvPr>
            <p:ph idx="1"/>
          </p:nvPr>
        </p:nvSpPr>
        <p:spPr>
          <a:xfrm>
            <a:off x="242355" y="1379620"/>
            <a:ext cx="8901644" cy="5005137"/>
          </a:xfrm>
        </p:spPr>
        <p:txBody>
          <a:bodyPr>
            <a:normAutofit/>
          </a:bodyPr>
          <a:lstStyle/>
          <a:p>
            <a:r>
              <a:rPr lang="en-US" sz="3600" dirty="0"/>
              <a:t>The Student Leadership Organizational Structure </a:t>
            </a:r>
          </a:p>
          <a:p>
            <a:pPr marL="0" indent="0">
              <a:buNone/>
            </a:pPr>
            <a:r>
              <a:rPr lang="en-US" sz="3600" dirty="0"/>
              <a:t>is borrowed from the military</a:t>
            </a:r>
          </a:p>
          <a:p>
            <a:pPr marL="0" indent="0">
              <a:buNone/>
            </a:pPr>
            <a:r>
              <a:rPr lang="en-US" sz="3600" dirty="0"/>
              <a:t> formation of ranks. </a:t>
            </a:r>
          </a:p>
          <a:p>
            <a:r>
              <a:rPr lang="en-US" sz="3600" dirty="0"/>
              <a:t>Secondary youths are known to enjoy military movies and </a:t>
            </a:r>
          </a:p>
          <a:p>
            <a:pPr marL="0" indent="0">
              <a:buNone/>
            </a:pPr>
            <a:r>
              <a:rPr lang="en-US" sz="3600" dirty="0"/>
              <a:t>attire. </a:t>
            </a:r>
            <a:endParaRPr lang="en-US" dirty="0"/>
          </a:p>
        </p:txBody>
      </p:sp>
      <p:pic>
        <p:nvPicPr>
          <p:cNvPr id="4" name="Content Placeholder 4">
            <a:extLst>
              <a:ext uri="{FF2B5EF4-FFF2-40B4-BE49-F238E27FC236}">
                <a16:creationId xmlns:a16="http://schemas.microsoft.com/office/drawing/2014/main" id="{09CD5AE7-C284-46E1-BAD3-F65DE2EB4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275" r="15748"/>
          <a:stretch/>
        </p:blipFill>
        <p:spPr bwMode="auto">
          <a:xfrm>
            <a:off x="6781402" y="1173307"/>
            <a:ext cx="1879611" cy="259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4">
            <a:extLst>
              <a:ext uri="{FF2B5EF4-FFF2-40B4-BE49-F238E27FC236}">
                <a16:creationId xmlns:a16="http://schemas.microsoft.com/office/drawing/2014/main" id="{0EDF47F9-D31F-4D12-B4BC-7AF6069006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7242"/>
          <a:stretch/>
        </p:blipFill>
        <p:spPr bwMode="auto">
          <a:xfrm>
            <a:off x="5887696" y="4701307"/>
            <a:ext cx="2268674" cy="171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A1E96A8-B969-4051-BC5D-2829B72D84CD}"/>
              </a:ext>
            </a:extLst>
          </p:cNvPr>
          <p:cNvSpPr>
            <a:spLocks noGrp="1"/>
          </p:cNvSpPr>
          <p:nvPr>
            <p:ph type="sldNum" sz="quarter" idx="12"/>
          </p:nvPr>
        </p:nvSpPr>
        <p:spPr/>
        <p:txBody>
          <a:bodyPr/>
          <a:lstStyle/>
          <a:p>
            <a:fld id="{B63F9FC1-FFDC-4ACC-8C90-9BC1A97C67CF}" type="slidenum">
              <a:rPr lang="en-US" smtClean="0"/>
              <a:t>21</a:t>
            </a:fld>
            <a:endParaRPr lang="en-US"/>
          </a:p>
        </p:txBody>
      </p:sp>
      <p:sp>
        <p:nvSpPr>
          <p:cNvPr id="7" name="Footer Placeholder 6"/>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3742126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CA44-3C60-4F01-80AF-B4D2D5B8773C}"/>
              </a:ext>
            </a:extLst>
          </p:cNvPr>
          <p:cNvSpPr>
            <a:spLocks noGrp="1"/>
          </p:cNvSpPr>
          <p:nvPr>
            <p:ph type="title"/>
          </p:nvPr>
        </p:nvSpPr>
        <p:spPr>
          <a:xfrm>
            <a:off x="160489" y="46066"/>
            <a:ext cx="8659290" cy="1400530"/>
          </a:xfrm>
          <a:solidFill>
            <a:schemeClr val="bg1"/>
          </a:solidFill>
        </p:spPr>
        <p:txBody>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The Strategy Of Reducing The Academic Tail</a:t>
            </a:r>
            <a:r>
              <a:rPr lang="en-US" dirty="0"/>
              <a:t/>
            </a:r>
            <a:br>
              <a:rPr lang="en-US" dirty="0"/>
            </a:br>
            <a:r>
              <a:rPr lang="en-US" dirty="0"/>
              <a:t/>
            </a:r>
            <a:br>
              <a:rPr lang="en-US" dirty="0"/>
            </a:br>
            <a:endParaRPr lang="en-US" dirty="0"/>
          </a:p>
        </p:txBody>
      </p:sp>
      <p:sp>
        <p:nvSpPr>
          <p:cNvPr id="10" name="Content Placeholder 9">
            <a:extLst>
              <a:ext uri="{FF2B5EF4-FFF2-40B4-BE49-F238E27FC236}">
                <a16:creationId xmlns:a16="http://schemas.microsoft.com/office/drawing/2014/main" id="{D4F3491E-0330-43A0-A632-DDBD8EE5F26D}"/>
              </a:ext>
            </a:extLst>
          </p:cNvPr>
          <p:cNvSpPr>
            <a:spLocks noGrp="1"/>
          </p:cNvSpPr>
          <p:nvPr>
            <p:ph idx="1"/>
          </p:nvPr>
        </p:nvSpPr>
        <p:spPr>
          <a:xfrm>
            <a:off x="295654" y="1344854"/>
            <a:ext cx="8539103" cy="4395158"/>
          </a:xfrm>
        </p:spPr>
        <p:txBody>
          <a:bodyPr>
            <a:normAutofit/>
          </a:bodyPr>
          <a:lstStyle/>
          <a:p>
            <a:r>
              <a:rPr lang="en-US" sz="4400" b="1" dirty="0"/>
              <a:t>Chief Spad Commander</a:t>
            </a:r>
          </a:p>
          <a:p>
            <a:r>
              <a:rPr lang="en-US" sz="4400" b="1" dirty="0" err="1" smtClean="0"/>
              <a:t>Spad</a:t>
            </a:r>
            <a:r>
              <a:rPr lang="en-US" sz="4400" b="1" dirty="0" smtClean="0"/>
              <a:t> </a:t>
            </a:r>
            <a:r>
              <a:rPr lang="en-US" sz="4400" b="1" dirty="0"/>
              <a:t>Commanders</a:t>
            </a:r>
          </a:p>
          <a:p>
            <a:r>
              <a:rPr lang="en-US" sz="4000" b="1" dirty="0"/>
              <a:t>Spad  Class Brigadiers </a:t>
            </a:r>
          </a:p>
          <a:p>
            <a:r>
              <a:rPr lang="en-US" sz="4400" b="1" dirty="0"/>
              <a:t>Spad Captains </a:t>
            </a:r>
          </a:p>
          <a:p>
            <a:r>
              <a:rPr lang="en-US" sz="4400" b="1" dirty="0"/>
              <a:t>Spad  Lieutenants</a:t>
            </a:r>
            <a:endParaRPr lang="en-US" sz="4400" dirty="0"/>
          </a:p>
        </p:txBody>
      </p:sp>
      <p:sp>
        <p:nvSpPr>
          <p:cNvPr id="11" name="Rectangle 10">
            <a:extLst>
              <a:ext uri="{FF2B5EF4-FFF2-40B4-BE49-F238E27FC236}">
                <a16:creationId xmlns:a16="http://schemas.microsoft.com/office/drawing/2014/main" id="{5D65A8C2-691D-4C64-AC5E-B1EF6DBA038E}"/>
              </a:ext>
            </a:extLst>
          </p:cNvPr>
          <p:cNvSpPr/>
          <p:nvPr/>
        </p:nvSpPr>
        <p:spPr>
          <a:xfrm>
            <a:off x="160489" y="5819192"/>
            <a:ext cx="7318770" cy="677108"/>
          </a:xfrm>
          <a:prstGeom prst="rect">
            <a:avLst/>
          </a:prstGeom>
          <a:solidFill>
            <a:schemeClr val="accent3">
              <a:lumMod val="20000"/>
              <a:lumOff val="80000"/>
            </a:schemeClr>
          </a:solidFill>
        </p:spPr>
        <p:txBody>
          <a:bodyPr wrap="square">
            <a:spAutoFit/>
          </a:bodyPr>
          <a:lstStyle/>
          <a:p>
            <a:pPr algn="ctr"/>
            <a:r>
              <a:rPr lang="en-US" b="1" dirty="0">
                <a:solidFill>
                  <a:srgbClr val="FF0000"/>
                </a:solidFill>
                <a:hlinkClick r:id="rId3">
                  <a:extLst>
                    <a:ext uri="{A12FA001-AC4F-418D-AE19-62706E023703}">
                      <ahyp:hlinkClr xmlns:ahyp="http://schemas.microsoft.com/office/drawing/2018/hyperlinkcolor" xmlns="" val="tx"/>
                    </a:ext>
                  </a:extLst>
                </a:hlinkClick>
              </a:rPr>
              <a:t>President Uhuru Kenyatta Appoints The First Woman Brigadier</a:t>
            </a:r>
          </a:p>
          <a:p>
            <a:pPr algn="ctr"/>
            <a:r>
              <a:rPr lang="en-US" sz="2000" dirty="0">
                <a:solidFill>
                  <a:srgbClr val="FF0000"/>
                </a:solidFill>
              </a:rPr>
              <a:t>Colonel Fatuma Ahmed to the rank of a Brigadier</a:t>
            </a:r>
            <a:r>
              <a:rPr lang="en-US" dirty="0">
                <a:solidFill>
                  <a:srgbClr val="FF0000"/>
                </a:solidFill>
              </a:rPr>
              <a:t>,</a:t>
            </a:r>
          </a:p>
        </p:txBody>
      </p:sp>
      <p:pic>
        <p:nvPicPr>
          <p:cNvPr id="12" name="Picture 11" descr="Image result for KDF captain rank">
            <a:extLst>
              <a:ext uri="{FF2B5EF4-FFF2-40B4-BE49-F238E27FC236}">
                <a16:creationId xmlns:a16="http://schemas.microsoft.com/office/drawing/2014/main" id="{3F75EE14-A7E3-495A-A361-E383F750CBDD}"/>
              </a:ext>
            </a:extLst>
          </p:cNvPr>
          <p:cNvPicPr/>
          <p:nvPr/>
        </p:nvPicPr>
        <p:blipFill rotWithShape="1">
          <a:blip r:embed="rId4" cstate="print">
            <a:extLst>
              <a:ext uri="{28A0092B-C50C-407E-A947-70E740481C1C}">
                <a14:useLocalDpi xmlns:a14="http://schemas.microsoft.com/office/drawing/2010/main" val="0"/>
              </a:ext>
            </a:extLst>
          </a:blip>
          <a:srcRect l="23399" r="24152" b="15619"/>
          <a:stretch/>
        </p:blipFill>
        <p:spPr bwMode="auto">
          <a:xfrm>
            <a:off x="7662195" y="3727912"/>
            <a:ext cx="1151989" cy="1228205"/>
          </a:xfrm>
          <a:prstGeom prst="rect">
            <a:avLst/>
          </a:prstGeom>
          <a:noFill/>
          <a:ln>
            <a:noFill/>
          </a:ln>
        </p:spPr>
      </p:pic>
      <p:pic>
        <p:nvPicPr>
          <p:cNvPr id="13" name="Picture 12" descr="Image result for KDF captain rank">
            <a:extLst>
              <a:ext uri="{FF2B5EF4-FFF2-40B4-BE49-F238E27FC236}">
                <a16:creationId xmlns:a16="http://schemas.microsoft.com/office/drawing/2014/main" id="{4BC82EA1-A2FC-4296-ADC6-2681DB7F54D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721513" y="1049707"/>
            <a:ext cx="1233431" cy="1074188"/>
          </a:xfrm>
          <a:prstGeom prst="rect">
            <a:avLst/>
          </a:prstGeom>
          <a:noFill/>
          <a:ln>
            <a:noFill/>
          </a:ln>
        </p:spPr>
      </p:pic>
      <p:pic>
        <p:nvPicPr>
          <p:cNvPr id="14" name="Picture 13" descr="Image result for kdf lieutenant">
            <a:extLst>
              <a:ext uri="{FF2B5EF4-FFF2-40B4-BE49-F238E27FC236}">
                <a16:creationId xmlns:a16="http://schemas.microsoft.com/office/drawing/2014/main" id="{F4650D68-B096-4D0C-B3B6-1E0013AC1CB7}"/>
              </a:ext>
            </a:extLst>
          </p:cNvPr>
          <p:cNvPicPr/>
          <p:nvPr/>
        </p:nvPicPr>
        <p:blipFill rotWithShape="1">
          <a:blip r:embed="rId6">
            <a:extLst>
              <a:ext uri="{28A0092B-C50C-407E-A947-70E740481C1C}">
                <a14:useLocalDpi xmlns:a14="http://schemas.microsoft.com/office/drawing/2010/main" val="0"/>
              </a:ext>
            </a:extLst>
          </a:blip>
          <a:srcRect l="59436" t="19676" r="3582" b="5342"/>
          <a:stretch/>
        </p:blipFill>
        <p:spPr bwMode="auto">
          <a:xfrm>
            <a:off x="7637413" y="2067064"/>
            <a:ext cx="1388903" cy="1828801"/>
          </a:xfrm>
          <a:prstGeom prst="rect">
            <a:avLst/>
          </a:prstGeom>
          <a:noFill/>
          <a:ln>
            <a:noFill/>
          </a:ln>
          <a:extLst>
            <a:ext uri="{53640926-AAD7-44D8-BBD7-CCE9431645EC}">
              <a14:shadowObscured xmlns:a14="http://schemas.microsoft.com/office/drawing/2010/main"/>
            </a:ext>
          </a:extLst>
        </p:spPr>
      </p:pic>
      <p:pic>
        <p:nvPicPr>
          <p:cNvPr id="15" name="Content Placeholder 4">
            <a:extLst>
              <a:ext uri="{FF2B5EF4-FFF2-40B4-BE49-F238E27FC236}">
                <a16:creationId xmlns:a16="http://schemas.microsoft.com/office/drawing/2014/main" id="{0AFF955D-22CA-49E8-8C6D-9A40D758ABF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785" r="36499" b="48437"/>
          <a:stretch/>
        </p:blipFill>
        <p:spPr>
          <a:xfrm rot="5400000">
            <a:off x="6328583" y="2388753"/>
            <a:ext cx="770014" cy="969463"/>
          </a:xfrm>
          <a:prstGeom prst="rect">
            <a:avLst/>
          </a:prstGeom>
        </p:spPr>
      </p:pic>
      <p:pic>
        <p:nvPicPr>
          <p:cNvPr id="16" name="Picture 15">
            <a:extLst>
              <a:ext uri="{FF2B5EF4-FFF2-40B4-BE49-F238E27FC236}">
                <a16:creationId xmlns:a16="http://schemas.microsoft.com/office/drawing/2014/main" id="{E0B05326-9148-435F-A25D-857FDF18793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6328" t="35829" r="31208"/>
          <a:stretch/>
        </p:blipFill>
        <p:spPr>
          <a:xfrm rot="5400000">
            <a:off x="6390733" y="3230381"/>
            <a:ext cx="777051" cy="1151988"/>
          </a:xfrm>
          <a:prstGeom prst="rect">
            <a:avLst/>
          </a:prstGeom>
        </p:spPr>
      </p:pic>
      <p:pic>
        <p:nvPicPr>
          <p:cNvPr id="17" name="Picture 16">
            <a:extLst>
              <a:ext uri="{FF2B5EF4-FFF2-40B4-BE49-F238E27FC236}">
                <a16:creationId xmlns:a16="http://schemas.microsoft.com/office/drawing/2014/main" id="{A73E13B1-8A1F-4C09-B3BB-D889BBE8BC6E}"/>
              </a:ext>
            </a:extLst>
          </p:cNvPr>
          <p:cNvPicPr>
            <a:picLocks noChangeAspect="1"/>
          </p:cNvPicPr>
          <p:nvPr/>
        </p:nvPicPr>
        <p:blipFill rotWithShape="1">
          <a:blip r:embed="rId9">
            <a:extLst>
              <a:ext uri="{28A0092B-C50C-407E-A947-70E740481C1C}">
                <a14:useLocalDpi xmlns:a14="http://schemas.microsoft.com/office/drawing/2010/main" val="0"/>
              </a:ext>
            </a:extLst>
          </a:blip>
          <a:srcRect l="39614" t="50000" r="33719"/>
          <a:stretch/>
        </p:blipFill>
        <p:spPr>
          <a:xfrm rot="5400000">
            <a:off x="6200442" y="4032875"/>
            <a:ext cx="1074188" cy="1510578"/>
          </a:xfrm>
          <a:prstGeom prst="rect">
            <a:avLst/>
          </a:prstGeom>
        </p:spPr>
      </p:pic>
      <p:pic>
        <p:nvPicPr>
          <p:cNvPr id="18" name="Picture 17" descr="Brig-Ahmed">
            <a:extLst>
              <a:ext uri="{FF2B5EF4-FFF2-40B4-BE49-F238E27FC236}">
                <a16:creationId xmlns:a16="http://schemas.microsoft.com/office/drawing/2014/main" id="{0FABD0C9-1E4E-4EC7-AB73-B76BDB1988FD}"/>
              </a:ext>
            </a:extLst>
          </p:cNvPr>
          <p:cNvPicPr/>
          <p:nvPr/>
        </p:nvPicPr>
        <p:blipFill rotWithShape="1">
          <a:blip r:embed="rId10">
            <a:extLst>
              <a:ext uri="{28A0092B-C50C-407E-A947-70E740481C1C}">
                <a14:useLocalDpi xmlns:a14="http://schemas.microsoft.com/office/drawing/2010/main" val="0"/>
              </a:ext>
            </a:extLst>
          </a:blip>
          <a:srcRect l="5128" r="55094"/>
          <a:stretch/>
        </p:blipFill>
        <p:spPr bwMode="auto">
          <a:xfrm>
            <a:off x="7518987" y="4788164"/>
            <a:ext cx="1698888" cy="2046690"/>
          </a:xfrm>
          <a:prstGeom prst="rect">
            <a:avLst/>
          </a:prstGeom>
          <a:noFill/>
          <a:ln>
            <a:noFill/>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8E987D4D-AEE5-429B-A4D5-D794527E308B}"/>
              </a:ext>
            </a:extLst>
          </p:cNvPr>
          <p:cNvSpPr>
            <a:spLocks noGrp="1"/>
          </p:cNvSpPr>
          <p:nvPr>
            <p:ph type="sldNum" sz="quarter" idx="12"/>
          </p:nvPr>
        </p:nvSpPr>
        <p:spPr/>
        <p:txBody>
          <a:bodyPr/>
          <a:lstStyle/>
          <a:p>
            <a:fld id="{B63F9FC1-FFDC-4ACC-8C90-9BC1A97C67CF}" type="slidenum">
              <a:rPr lang="en-US" smtClean="0"/>
              <a:t>22</a:t>
            </a:fld>
            <a:endParaRPr lang="en-US"/>
          </a:p>
        </p:txBody>
      </p:sp>
      <p:sp>
        <p:nvSpPr>
          <p:cNvPr id="4" name="Footer Placeholder 3"/>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20601566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OF SPAD CATs</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79091" y="1152983"/>
            <a:ext cx="4316153" cy="3044263"/>
          </a:xfrm>
        </p:spPr>
      </p:pic>
      <p:sp>
        <p:nvSpPr>
          <p:cNvPr id="4" name="Footer Placeholder 3"/>
          <p:cNvSpPr>
            <a:spLocks noGrp="1"/>
          </p:cNvSpPr>
          <p:nvPr>
            <p:ph type="ftr" sz="quarter" idx="11"/>
          </p:nvPr>
        </p:nvSpPr>
        <p:spPr/>
        <p:txBody>
          <a:bodyPr/>
          <a:lstStyle/>
          <a:p>
            <a:r>
              <a:rPr lang="en-US" smtClean="0"/>
              <a:t>@Kepha Mariera 2019</a:t>
            </a:r>
            <a:endParaRPr lang="en-US"/>
          </a:p>
        </p:txBody>
      </p:sp>
      <p:sp>
        <p:nvSpPr>
          <p:cNvPr id="5" name="Slide Number Placeholder 4"/>
          <p:cNvSpPr>
            <a:spLocks noGrp="1"/>
          </p:cNvSpPr>
          <p:nvPr>
            <p:ph type="sldNum" sz="quarter" idx="12"/>
          </p:nvPr>
        </p:nvSpPr>
        <p:spPr/>
        <p:txBody>
          <a:bodyPr/>
          <a:lstStyle/>
          <a:p>
            <a:fld id="{B63F9FC1-FFDC-4ACC-8C90-9BC1A97C67CF}" type="slidenum">
              <a:rPr lang="en-US" smtClean="0"/>
              <a:t>23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91099"/>
            <a:ext cx="4079091" cy="290614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822" y="3192905"/>
            <a:ext cx="6174219" cy="3665095"/>
          </a:xfrm>
          <a:prstGeom prst="rect">
            <a:avLst/>
          </a:prstGeom>
        </p:spPr>
      </p:pic>
    </p:spTree>
    <p:extLst>
      <p:ext uri="{BB962C8B-B14F-4D97-AF65-F5344CB8AC3E}">
        <p14:creationId xmlns:p14="http://schemas.microsoft.com/office/powerpoint/2010/main" val="165400919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of </a:t>
            </a:r>
            <a:r>
              <a:rPr lang="en-US" dirty="0" err="1" smtClean="0"/>
              <a:t>analysed</a:t>
            </a:r>
            <a:r>
              <a:rPr lang="en-US" dirty="0" smtClean="0"/>
              <a:t> peer CAT exams</a:t>
            </a:r>
            <a:endParaRPr lang="en-US" dirty="0"/>
          </a:p>
        </p:txBody>
      </p:sp>
      <p:sp>
        <p:nvSpPr>
          <p:cNvPr id="3" name="Content Placeholder 2"/>
          <p:cNvSpPr>
            <a:spLocks noGrp="1"/>
          </p:cNvSpPr>
          <p:nvPr>
            <p:ph idx="1"/>
          </p:nvPr>
        </p:nvSpPr>
        <p:spPr/>
        <p:txBody>
          <a:bodyPr/>
          <a:lstStyle/>
          <a:p>
            <a:r>
              <a:rPr lang="en-US" dirty="0" smtClean="0">
                <a:hlinkClick r:id="rId2" action="ppaction://hlinkfile"/>
              </a:rPr>
              <a:t>SPAD RESULTS SEASON 1.xlsx</a:t>
            </a:r>
            <a:endParaRPr lang="en-US" dirty="0"/>
          </a:p>
        </p:txBody>
      </p:sp>
      <p:sp>
        <p:nvSpPr>
          <p:cNvPr id="4" name="Footer Placeholder 3"/>
          <p:cNvSpPr>
            <a:spLocks noGrp="1"/>
          </p:cNvSpPr>
          <p:nvPr>
            <p:ph type="ftr" sz="quarter" idx="11"/>
          </p:nvPr>
        </p:nvSpPr>
        <p:spPr/>
        <p:txBody>
          <a:bodyPr/>
          <a:lstStyle/>
          <a:p>
            <a:r>
              <a:rPr lang="en-US" smtClean="0"/>
              <a:t>@Kepha Mariera 2019</a:t>
            </a:r>
            <a:endParaRPr lang="en-US"/>
          </a:p>
        </p:txBody>
      </p:sp>
      <p:sp>
        <p:nvSpPr>
          <p:cNvPr id="5" name="Slide Number Placeholder 4"/>
          <p:cNvSpPr>
            <a:spLocks noGrp="1"/>
          </p:cNvSpPr>
          <p:nvPr>
            <p:ph type="sldNum" sz="quarter" idx="12"/>
          </p:nvPr>
        </p:nvSpPr>
        <p:spPr/>
        <p:txBody>
          <a:bodyPr/>
          <a:lstStyle/>
          <a:p>
            <a:fld id="{B63F9FC1-FFDC-4ACC-8C90-9BC1A97C67CF}" type="slidenum">
              <a:rPr lang="en-US" smtClean="0"/>
              <a:t>24</a:t>
            </a:fld>
            <a:endParaRPr lang="en-US"/>
          </a:p>
        </p:txBody>
      </p:sp>
    </p:spTree>
    <p:extLst>
      <p:ext uri="{BB962C8B-B14F-4D97-AF65-F5344CB8AC3E}">
        <p14:creationId xmlns:p14="http://schemas.microsoft.com/office/powerpoint/2010/main" val="1987991232"/>
      </p:ext>
    </p:extLst>
  </p:cSld>
  <p:clrMapOvr>
    <a:masterClrMapping/>
  </p:clrMapOvr>
  <p:transition spd="slow">
    <p:comb/>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94" y="121920"/>
            <a:ext cx="8811691" cy="701040"/>
          </a:xfrm>
          <a:solidFill>
            <a:srgbClr val="7030A0"/>
          </a:solidFill>
        </p:spPr>
        <p:txBody>
          <a:bodyPr/>
          <a:lstStyle/>
          <a:p>
            <a:pPr algn="ctr"/>
            <a:r>
              <a:rPr lang="en-GB" sz="2800" dirty="0"/>
              <a:t>RE: APPOINTMENT  OF</a:t>
            </a:r>
            <a:r>
              <a:rPr lang="en-US" sz="2800" dirty="0"/>
              <a:t> THE 7 SPAD COMMANDERS</a:t>
            </a:r>
          </a:p>
        </p:txBody>
      </p:sp>
      <p:sp>
        <p:nvSpPr>
          <p:cNvPr id="3" name="Content Placeholder 2"/>
          <p:cNvSpPr>
            <a:spLocks noGrp="1"/>
          </p:cNvSpPr>
          <p:nvPr>
            <p:ph idx="1"/>
          </p:nvPr>
        </p:nvSpPr>
        <p:spPr>
          <a:xfrm>
            <a:off x="0" y="944880"/>
            <a:ext cx="9144000" cy="5913120"/>
          </a:xfrm>
        </p:spPr>
        <p:txBody>
          <a:bodyPr>
            <a:normAutofit lnSpcReduction="10000"/>
          </a:bodyPr>
          <a:lstStyle/>
          <a:p>
            <a:pPr marL="457200" indent="-457200">
              <a:buFont typeface="+mj-lt"/>
              <a:buAutoNum type="arabicPeriod"/>
            </a:pPr>
            <a:r>
              <a:rPr lang="en-GB" sz="2400" b="1" dirty="0"/>
              <a:t>SPAD CHIEF COMMANDER</a:t>
            </a:r>
            <a:r>
              <a:rPr lang="en-GB" sz="2400" dirty="0"/>
              <a:t> AND </a:t>
            </a:r>
            <a:r>
              <a:rPr lang="en-US" sz="2400" dirty="0"/>
              <a:t> </a:t>
            </a:r>
            <a:r>
              <a:rPr lang="en-US" sz="2400" dirty="0">
                <a:solidFill>
                  <a:srgbClr val="FFFF00"/>
                </a:solidFill>
              </a:rPr>
              <a:t>Coordinator</a:t>
            </a:r>
            <a:r>
              <a:rPr lang="en-GB" sz="2400" dirty="0">
                <a:solidFill>
                  <a:srgbClr val="FFFF00"/>
                </a:solidFill>
              </a:rPr>
              <a:t>: Strategies Of Academic Improvement And Development</a:t>
            </a:r>
          </a:p>
          <a:p>
            <a:pPr marL="457200" indent="-457200">
              <a:buFont typeface="+mj-lt"/>
              <a:buAutoNum type="arabicPeriod"/>
            </a:pPr>
            <a:r>
              <a:rPr lang="en-GB" sz="2400" b="1" dirty="0"/>
              <a:t>SPAD PARADE COMMANDER</a:t>
            </a:r>
            <a:r>
              <a:rPr lang="en-GB" sz="2400" dirty="0"/>
              <a:t> </a:t>
            </a:r>
            <a:r>
              <a:rPr lang="en-US" sz="2400" dirty="0"/>
              <a:t> </a:t>
            </a:r>
            <a:r>
              <a:rPr lang="en-GB" sz="2400" dirty="0">
                <a:solidFill>
                  <a:srgbClr val="FFFF00"/>
                </a:solidFill>
              </a:rPr>
              <a:t>And </a:t>
            </a:r>
            <a:r>
              <a:rPr lang="en-US" sz="2400" dirty="0">
                <a:solidFill>
                  <a:srgbClr val="FFFF00"/>
                </a:solidFill>
              </a:rPr>
              <a:t>Coordinator</a:t>
            </a:r>
            <a:r>
              <a:rPr lang="en-GB" sz="2400" dirty="0">
                <a:solidFill>
                  <a:srgbClr val="FFFF00"/>
                </a:solidFill>
              </a:rPr>
              <a:t>:  Time Management</a:t>
            </a:r>
          </a:p>
          <a:p>
            <a:pPr marL="457200" indent="-457200">
              <a:buFont typeface="+mj-lt"/>
              <a:buAutoNum type="arabicPeriod"/>
            </a:pPr>
            <a:r>
              <a:rPr lang="en-GB" sz="2400" b="1" dirty="0"/>
              <a:t>SPAD _____ COMMANDER</a:t>
            </a:r>
            <a:r>
              <a:rPr lang="en-GB" sz="2400" dirty="0"/>
              <a:t> And </a:t>
            </a:r>
            <a:r>
              <a:rPr lang="en-US" sz="2400" dirty="0">
                <a:solidFill>
                  <a:srgbClr val="FFFF00"/>
                </a:solidFill>
              </a:rPr>
              <a:t>Coordinator</a:t>
            </a:r>
            <a:r>
              <a:rPr lang="en-GB" sz="2400" dirty="0">
                <a:solidFill>
                  <a:srgbClr val="FFFF00"/>
                </a:solidFill>
              </a:rPr>
              <a:t>: Learners’ Knowledge And Value Addition</a:t>
            </a:r>
          </a:p>
          <a:p>
            <a:pPr marL="457200" indent="-457200">
              <a:buFont typeface="+mj-lt"/>
              <a:buAutoNum type="arabicPeriod"/>
            </a:pPr>
            <a:r>
              <a:rPr lang="en-GB" sz="2400" dirty="0"/>
              <a:t>SPAD </a:t>
            </a:r>
            <a:r>
              <a:rPr lang="en-GB" sz="2400" b="1" dirty="0"/>
              <a:t>FORM ONE</a:t>
            </a:r>
            <a:r>
              <a:rPr lang="en-GB" sz="2400" dirty="0"/>
              <a:t> COMMANDER AND ALSO </a:t>
            </a:r>
            <a:r>
              <a:rPr lang="en-US" sz="2400" dirty="0">
                <a:solidFill>
                  <a:srgbClr val="FFFF00"/>
                </a:solidFill>
              </a:rPr>
              <a:t>Coordinator</a:t>
            </a:r>
            <a:r>
              <a:rPr lang="en-GB" sz="2400" dirty="0">
                <a:solidFill>
                  <a:srgbClr val="FFFF00"/>
                </a:solidFill>
              </a:rPr>
              <a:t>: Promotion Of Co-curricular Activities  </a:t>
            </a:r>
            <a:endParaRPr lang="en-US" sz="2400" dirty="0">
              <a:solidFill>
                <a:srgbClr val="FFFF00"/>
              </a:solidFill>
            </a:endParaRPr>
          </a:p>
          <a:p>
            <a:pPr marL="457200" indent="-457200">
              <a:buFont typeface="+mj-lt"/>
              <a:buAutoNum type="arabicPeriod"/>
            </a:pPr>
            <a:r>
              <a:rPr lang="en-GB" sz="2400" dirty="0"/>
              <a:t>SPAD </a:t>
            </a:r>
            <a:r>
              <a:rPr lang="en-GB" sz="2400" b="1" dirty="0"/>
              <a:t>FORM TWO</a:t>
            </a:r>
            <a:r>
              <a:rPr lang="en-GB" sz="2400" dirty="0"/>
              <a:t> COMMANDER </a:t>
            </a:r>
            <a:r>
              <a:rPr lang="en-US" sz="2400" dirty="0"/>
              <a:t> </a:t>
            </a:r>
            <a:r>
              <a:rPr lang="en-GB" sz="2400" dirty="0"/>
              <a:t>AND ALSO </a:t>
            </a:r>
            <a:r>
              <a:rPr lang="en-US" sz="2400" dirty="0">
                <a:solidFill>
                  <a:srgbClr val="FFFF00"/>
                </a:solidFill>
              </a:rPr>
              <a:t>Coordinator</a:t>
            </a:r>
            <a:r>
              <a:rPr lang="en-GB" sz="2400" dirty="0">
                <a:solidFill>
                  <a:srgbClr val="FFFF00"/>
                </a:solidFill>
              </a:rPr>
              <a:t>: Personal Safety, Discipline And Students Conduct</a:t>
            </a:r>
            <a:endParaRPr lang="en-US" sz="2400" dirty="0">
              <a:solidFill>
                <a:srgbClr val="FFFF00"/>
              </a:solidFill>
            </a:endParaRPr>
          </a:p>
          <a:p>
            <a:pPr marL="457200" indent="-457200">
              <a:buFont typeface="+mj-lt"/>
              <a:buAutoNum type="arabicPeriod"/>
            </a:pPr>
            <a:r>
              <a:rPr lang="en-GB" sz="2400" dirty="0"/>
              <a:t>SPAD </a:t>
            </a:r>
            <a:r>
              <a:rPr lang="en-GB" sz="2400" b="1" dirty="0"/>
              <a:t>FORM THREE,</a:t>
            </a:r>
            <a:r>
              <a:rPr lang="en-GB" sz="2400" dirty="0"/>
              <a:t> COMMANDER AND ALSO </a:t>
            </a:r>
            <a:r>
              <a:rPr lang="en-US" sz="2400" dirty="0">
                <a:solidFill>
                  <a:srgbClr val="FFFF00"/>
                </a:solidFill>
              </a:rPr>
              <a:t>Coordinator</a:t>
            </a:r>
            <a:r>
              <a:rPr lang="en-GB" sz="2400" dirty="0">
                <a:solidFill>
                  <a:srgbClr val="FFFF00"/>
                </a:solidFill>
              </a:rPr>
              <a:t>: Learning Activity, Innovation And ICT Integration </a:t>
            </a:r>
            <a:endParaRPr lang="en-US" sz="2400" dirty="0">
              <a:solidFill>
                <a:srgbClr val="FFFF00"/>
              </a:solidFill>
            </a:endParaRPr>
          </a:p>
          <a:p>
            <a:pPr marL="457200" indent="-457200">
              <a:buFont typeface="+mj-lt"/>
              <a:buAutoNum type="arabicPeriod"/>
            </a:pPr>
            <a:r>
              <a:rPr lang="en-GB" sz="2400" dirty="0"/>
              <a:t>SPAD </a:t>
            </a:r>
            <a:r>
              <a:rPr lang="en-GB" sz="2400" b="1" dirty="0"/>
              <a:t>FORM FOUR</a:t>
            </a:r>
            <a:r>
              <a:rPr lang="en-GB" sz="2400" dirty="0"/>
              <a:t>, COMMANDER AND ALSO </a:t>
            </a:r>
            <a:r>
              <a:rPr lang="en-US" sz="2400" dirty="0">
                <a:solidFill>
                  <a:srgbClr val="FFFF00"/>
                </a:solidFill>
              </a:rPr>
              <a:t>Coordinator</a:t>
            </a:r>
            <a:r>
              <a:rPr lang="en-GB" sz="2400" dirty="0">
                <a:solidFill>
                  <a:srgbClr val="FFFF00"/>
                </a:solidFill>
              </a:rPr>
              <a:t>: Collaboration With Parents And Stakeholders </a:t>
            </a:r>
            <a:endParaRPr lang="en-US" sz="2400" dirty="0">
              <a:solidFill>
                <a:srgbClr val="FFFF00"/>
              </a:solidFill>
            </a:endParaRPr>
          </a:p>
          <a:p>
            <a:endParaRPr lang="en-US" dirty="0"/>
          </a:p>
        </p:txBody>
      </p:sp>
      <p:sp>
        <p:nvSpPr>
          <p:cNvPr id="4" name="Slide Number Placeholder 3"/>
          <p:cNvSpPr>
            <a:spLocks noGrp="1"/>
          </p:cNvSpPr>
          <p:nvPr>
            <p:ph type="sldNum" sz="quarter" idx="12"/>
          </p:nvPr>
        </p:nvSpPr>
        <p:spPr/>
        <p:txBody>
          <a:bodyPr/>
          <a:lstStyle/>
          <a:p>
            <a:fld id="{B63F9FC1-FFDC-4ACC-8C90-9BC1A97C67CF}" type="slidenum">
              <a:rPr lang="en-US" smtClean="0"/>
              <a:t>25</a:t>
            </a:fld>
            <a:endParaRPr lang="en-US"/>
          </a:p>
        </p:txBody>
      </p:sp>
    </p:spTree>
    <p:extLst>
      <p:ext uri="{BB962C8B-B14F-4D97-AF65-F5344CB8AC3E}">
        <p14:creationId xmlns:p14="http://schemas.microsoft.com/office/powerpoint/2010/main" val="2627509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B5A87-63CC-44A9-A5FA-0BBD863F63F4}"/>
              </a:ext>
            </a:extLst>
          </p:cNvPr>
          <p:cNvSpPr>
            <a:spLocks noGrp="1"/>
          </p:cNvSpPr>
          <p:nvPr>
            <p:ph type="title"/>
          </p:nvPr>
        </p:nvSpPr>
        <p:spPr>
          <a:xfrm>
            <a:off x="617230" y="110309"/>
            <a:ext cx="8274977" cy="1400530"/>
          </a:xfrm>
        </p:spPr>
        <p:txBody>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Appointment of Commanders, Brigadiers and Captains</a:t>
            </a:r>
            <a:r>
              <a:rPr lang="en-US" dirty="0"/>
              <a:t/>
            </a:r>
            <a:br>
              <a:rPr lang="en-US" dirty="0"/>
            </a:br>
            <a:endParaRPr lang="en-US" dirty="0"/>
          </a:p>
        </p:txBody>
      </p:sp>
      <p:sp>
        <p:nvSpPr>
          <p:cNvPr id="3" name="Content Placeholder 2">
            <a:extLst>
              <a:ext uri="{FF2B5EF4-FFF2-40B4-BE49-F238E27FC236}">
                <a16:creationId xmlns:a16="http://schemas.microsoft.com/office/drawing/2014/main" id="{36B12677-3239-4BF3-8054-EB95F0760CA1}"/>
              </a:ext>
            </a:extLst>
          </p:cNvPr>
          <p:cNvSpPr>
            <a:spLocks noGrp="1"/>
          </p:cNvSpPr>
          <p:nvPr>
            <p:ph idx="1"/>
          </p:nvPr>
        </p:nvSpPr>
        <p:spPr>
          <a:xfrm>
            <a:off x="251794" y="1391478"/>
            <a:ext cx="8772936" cy="5371611"/>
          </a:xfrm>
        </p:spPr>
        <p:txBody>
          <a:bodyPr>
            <a:normAutofit/>
          </a:bodyPr>
          <a:lstStyle/>
          <a:p>
            <a:r>
              <a:rPr lang="en-US" sz="2800" dirty="0"/>
              <a:t>The Brigadiers and Captains are appointed by the </a:t>
            </a:r>
            <a:r>
              <a:rPr lang="en-US" sz="2800" dirty="0" smtClean="0"/>
              <a:t>Academic </a:t>
            </a:r>
            <a:r>
              <a:rPr lang="en-US" sz="2800" dirty="0"/>
              <a:t>Council</a:t>
            </a:r>
          </a:p>
          <a:p>
            <a:r>
              <a:rPr lang="en-US" sz="2400" b="1" dirty="0">
                <a:solidFill>
                  <a:srgbClr val="FFFF00"/>
                </a:solidFill>
              </a:rPr>
              <a:t>This is because if the appointment is left to the Subject teacher, then the subject teachers would end up choosing the same student to be in charge of all the subjects instead of one student per subject. </a:t>
            </a:r>
          </a:p>
          <a:p>
            <a:r>
              <a:rPr lang="en-US" sz="2800" dirty="0"/>
              <a:t>No student should be a captain of more than one subject. </a:t>
            </a:r>
          </a:p>
          <a:p>
            <a:r>
              <a:rPr lang="en-US" sz="2800" dirty="0"/>
              <a:t>The appointments are reviewed every term. </a:t>
            </a:r>
          </a:p>
        </p:txBody>
      </p:sp>
      <p:sp>
        <p:nvSpPr>
          <p:cNvPr id="4" name="Slide Number Placeholder 3">
            <a:extLst>
              <a:ext uri="{FF2B5EF4-FFF2-40B4-BE49-F238E27FC236}">
                <a16:creationId xmlns:a16="http://schemas.microsoft.com/office/drawing/2014/main" id="{ED3B6CD8-EC2A-45EE-85AF-A410FB1C2CBE}"/>
              </a:ext>
            </a:extLst>
          </p:cNvPr>
          <p:cNvSpPr>
            <a:spLocks noGrp="1"/>
          </p:cNvSpPr>
          <p:nvPr>
            <p:ph type="sldNum" sz="quarter" idx="12"/>
          </p:nvPr>
        </p:nvSpPr>
        <p:spPr/>
        <p:txBody>
          <a:bodyPr/>
          <a:lstStyle/>
          <a:p>
            <a:fld id="{B63F9FC1-FFDC-4ACC-8C90-9BC1A97C67CF}" type="slidenum">
              <a:rPr lang="en-US" smtClean="0"/>
              <a:t>26</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29555532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B08D-144D-4F64-89AF-55D6F7A4E745}"/>
              </a:ext>
            </a:extLst>
          </p:cNvPr>
          <p:cNvSpPr>
            <a:spLocks noGrp="1"/>
          </p:cNvSpPr>
          <p:nvPr>
            <p:ph type="title"/>
          </p:nvPr>
        </p:nvSpPr>
        <p:spPr>
          <a:xfrm>
            <a:off x="669074" y="157772"/>
            <a:ext cx="8093925" cy="751242"/>
          </a:xfrm>
          <a:solidFill>
            <a:srgbClr val="7030A0"/>
          </a:solidFill>
        </p:spPr>
        <p:txBody>
          <a:bodyPr/>
          <a:lstStyle/>
          <a:p>
            <a:r>
              <a:rPr lang="en-US" sz="4400" b="1" dirty="0"/>
              <a:t>Duty of Spad  Commanders</a:t>
            </a:r>
            <a:endParaRPr lang="en-US" sz="4400" dirty="0"/>
          </a:p>
        </p:txBody>
      </p:sp>
      <p:sp>
        <p:nvSpPr>
          <p:cNvPr id="3" name="Content Placeholder 2">
            <a:extLst>
              <a:ext uri="{FF2B5EF4-FFF2-40B4-BE49-F238E27FC236}">
                <a16:creationId xmlns:a16="http://schemas.microsoft.com/office/drawing/2014/main" id="{B4F68617-1119-4517-9878-043F5DB72CDB}"/>
              </a:ext>
            </a:extLst>
          </p:cNvPr>
          <p:cNvSpPr>
            <a:spLocks noGrp="1"/>
          </p:cNvSpPr>
          <p:nvPr>
            <p:ph idx="1"/>
          </p:nvPr>
        </p:nvSpPr>
        <p:spPr>
          <a:xfrm>
            <a:off x="152400" y="1097280"/>
            <a:ext cx="8747760" cy="5760720"/>
          </a:xfrm>
        </p:spPr>
        <p:txBody>
          <a:bodyPr>
            <a:normAutofit/>
          </a:bodyPr>
          <a:lstStyle/>
          <a:p>
            <a:r>
              <a:rPr lang="en-US" sz="3200" dirty="0">
                <a:latin typeface="Geometr212 BkCn BT" panose="020B0603020204020204" pitchFamily="34" charset="0"/>
              </a:rPr>
              <a:t>Check the Academic work of the Brigadiers</a:t>
            </a:r>
          </a:p>
          <a:p>
            <a:r>
              <a:rPr lang="en-US" sz="3200" dirty="0">
                <a:latin typeface="Geometr212 BkCn BT" panose="020B0603020204020204" pitchFamily="34" charset="0"/>
              </a:rPr>
              <a:t>Report to the principal every day</a:t>
            </a:r>
          </a:p>
          <a:p>
            <a:r>
              <a:rPr lang="en-US" sz="3200" dirty="0">
                <a:latin typeface="Geometr212 BkCn BT" panose="020B0603020204020204" pitchFamily="34" charset="0"/>
              </a:rPr>
              <a:t> Always be getting the CAT results and keep a copy in your file for brigadiers and captains to refer to when setting targets</a:t>
            </a:r>
          </a:p>
          <a:p>
            <a:r>
              <a:rPr lang="en-US" sz="3200" dirty="0">
                <a:solidFill>
                  <a:srgbClr val="FFFF00"/>
                </a:solidFill>
                <a:latin typeface="Geometr212 BkCn BT" panose="020B0603020204020204" pitchFamily="34" charset="0"/>
              </a:rPr>
              <a:t>Ensure Tittles are adopted and written as follows</a:t>
            </a:r>
          </a:p>
        </p:txBody>
      </p:sp>
      <p:sp>
        <p:nvSpPr>
          <p:cNvPr id="4" name="Slide Number Placeholder 3">
            <a:extLst>
              <a:ext uri="{FF2B5EF4-FFF2-40B4-BE49-F238E27FC236}">
                <a16:creationId xmlns:a16="http://schemas.microsoft.com/office/drawing/2014/main" id="{8695CCB0-4E02-4A25-B2E9-8CDF97AAD89E}"/>
              </a:ext>
            </a:extLst>
          </p:cNvPr>
          <p:cNvSpPr>
            <a:spLocks noGrp="1"/>
          </p:cNvSpPr>
          <p:nvPr>
            <p:ph type="sldNum" sz="quarter" idx="12"/>
          </p:nvPr>
        </p:nvSpPr>
        <p:spPr/>
        <p:txBody>
          <a:bodyPr/>
          <a:lstStyle/>
          <a:p>
            <a:fld id="{B63F9FC1-FFDC-4ACC-8C90-9BC1A97C67CF}" type="slidenum">
              <a:rPr lang="en-US" smtClean="0"/>
              <a:t>27</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8218288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A5E5-C459-4878-A42A-563E1BDDCEE3}"/>
              </a:ext>
            </a:extLst>
          </p:cNvPr>
          <p:cNvSpPr>
            <a:spLocks noGrp="1"/>
          </p:cNvSpPr>
          <p:nvPr>
            <p:ph type="title"/>
          </p:nvPr>
        </p:nvSpPr>
        <p:spPr>
          <a:xfrm>
            <a:off x="484710" y="452718"/>
            <a:ext cx="8168960" cy="885753"/>
          </a:xfrm>
        </p:spPr>
        <p:txBody>
          <a:bodyPr/>
          <a:lstStyle/>
          <a:p>
            <a:r>
              <a:rPr lang="en-US" sz="4000" b="1" dirty="0">
                <a:ln w="6600">
                  <a:solidFill>
                    <a:schemeClr val="accent2"/>
                  </a:solidFill>
                  <a:prstDash val="solid"/>
                </a:ln>
                <a:solidFill>
                  <a:srgbClr val="FFFFFF"/>
                </a:solidFill>
                <a:effectLst>
                  <a:outerShdw dist="38100" dir="2700000" algn="tl" rotWithShape="0">
                    <a:schemeClr val="accent2"/>
                  </a:outerShdw>
                </a:effectLst>
              </a:rPr>
              <a:t>DUTIES of Spad Class Brigadiers</a:t>
            </a:r>
            <a:br>
              <a:rPr lang="en-US" sz="4000" b="1" dirty="0">
                <a:ln w="6600">
                  <a:solidFill>
                    <a:schemeClr val="accent2"/>
                  </a:solidFill>
                  <a:prstDash val="solid"/>
                </a:ln>
                <a:solidFill>
                  <a:srgbClr val="FFFFFF"/>
                </a:solidFill>
                <a:effectLst>
                  <a:outerShdw dist="38100" dir="2700000" algn="tl" rotWithShape="0">
                    <a:schemeClr val="accent2"/>
                  </a:outerShdw>
                </a:effectLst>
              </a:rPr>
            </a:b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Content Placeholder 2">
            <a:extLst>
              <a:ext uri="{FF2B5EF4-FFF2-40B4-BE49-F238E27FC236}">
                <a16:creationId xmlns:a16="http://schemas.microsoft.com/office/drawing/2014/main" id="{5BF6E219-9FF9-41ED-B0B1-BB3A81DE6084}"/>
              </a:ext>
            </a:extLst>
          </p:cNvPr>
          <p:cNvSpPr>
            <a:spLocks noGrp="1"/>
          </p:cNvSpPr>
          <p:nvPr>
            <p:ph idx="1"/>
          </p:nvPr>
        </p:nvSpPr>
        <p:spPr>
          <a:xfrm>
            <a:off x="160421" y="1338471"/>
            <a:ext cx="8864309" cy="5261112"/>
          </a:xfrm>
        </p:spPr>
        <p:txBody>
          <a:bodyPr>
            <a:normAutofit fontScale="92500" lnSpcReduction="10000"/>
          </a:bodyPr>
          <a:lstStyle/>
          <a:p>
            <a:pPr lvl="0"/>
            <a:r>
              <a:rPr lang="en-US" sz="2400" dirty="0">
                <a:latin typeface="Geometr212 BkCn BT" panose="020B0603020204020204" pitchFamily="34" charset="0"/>
              </a:rPr>
              <a:t>Ensure captains do their work effectively and with high levels of discipline.</a:t>
            </a:r>
          </a:p>
          <a:p>
            <a:r>
              <a:rPr lang="en-US" sz="2400" dirty="0">
                <a:latin typeface="Geometr212 BkCn BT" panose="020B0603020204020204" pitchFamily="34" charset="0"/>
              </a:rPr>
              <a:t> Check and rubber stamp the notes of all captains.</a:t>
            </a:r>
          </a:p>
          <a:p>
            <a:r>
              <a:rPr lang="en-US" sz="2400" dirty="0">
                <a:latin typeface="Geometr212 BkCn BT" panose="020B0603020204020204" pitchFamily="34" charset="0"/>
              </a:rPr>
              <a:t> Attend the academic improvement meeting scheduled by the </a:t>
            </a:r>
            <a:r>
              <a:rPr lang="en-US" sz="2400" dirty="0" smtClean="0">
                <a:latin typeface="Geometr212 BkCn BT" panose="020B0603020204020204" pitchFamily="34" charset="0"/>
              </a:rPr>
              <a:t>academic council </a:t>
            </a:r>
            <a:endParaRPr lang="en-US" sz="2400" dirty="0">
              <a:latin typeface="Geometr212 BkCn BT" panose="020B0603020204020204" pitchFamily="34" charset="0"/>
            </a:endParaRPr>
          </a:p>
          <a:p>
            <a:r>
              <a:rPr lang="en-US" sz="2400" dirty="0">
                <a:latin typeface="Geometr212 BkCn BT" panose="020B0603020204020204" pitchFamily="34" charset="0"/>
              </a:rPr>
              <a:t> Set progressive class target in consultation with captains</a:t>
            </a:r>
          </a:p>
          <a:p>
            <a:r>
              <a:rPr lang="en-US" sz="2400" dirty="0">
                <a:latin typeface="Geometr212 BkCn BT" panose="020B0603020204020204" pitchFamily="34" charset="0"/>
              </a:rPr>
              <a:t> Identify the students with overall grade of E and develop a program for them. </a:t>
            </a:r>
          </a:p>
          <a:p>
            <a:r>
              <a:rPr lang="en-US" sz="2400" dirty="0">
                <a:latin typeface="Geometr212 BkCn BT" panose="020B0603020204020204" pitchFamily="34" charset="0"/>
              </a:rPr>
              <a:t>Ensure the E students get a warning letter</a:t>
            </a:r>
          </a:p>
          <a:p>
            <a:r>
              <a:rPr lang="en-US" sz="2400" dirty="0">
                <a:latin typeface="Geometr212 BkCn BT" panose="020B0603020204020204" pitchFamily="34" charset="0"/>
              </a:rPr>
              <a:t> Take the roll call for all preps, Rescheduling and remedial lessons.</a:t>
            </a:r>
          </a:p>
          <a:p>
            <a:r>
              <a:rPr lang="en-US" sz="2400" dirty="0">
                <a:latin typeface="Geometr212 BkCn BT" panose="020B0603020204020204" pitchFamily="34" charset="0"/>
              </a:rPr>
              <a:t>Prepare a Broadsheet from the marks presented by Captains</a:t>
            </a:r>
          </a:p>
          <a:p>
            <a:r>
              <a:rPr lang="en-US" sz="2400" dirty="0">
                <a:latin typeface="Geometr212 BkCn BT" panose="020B0603020204020204" pitchFamily="34" charset="0"/>
              </a:rPr>
              <a:t>Check Church attendance Cards</a:t>
            </a:r>
          </a:p>
          <a:p>
            <a:endParaRPr lang="en-US" dirty="0"/>
          </a:p>
        </p:txBody>
      </p:sp>
      <p:sp>
        <p:nvSpPr>
          <p:cNvPr id="4" name="Slide Number Placeholder 3">
            <a:extLst>
              <a:ext uri="{FF2B5EF4-FFF2-40B4-BE49-F238E27FC236}">
                <a16:creationId xmlns:a16="http://schemas.microsoft.com/office/drawing/2014/main" id="{FA01C865-2E53-4EE4-8274-6F814711510F}"/>
              </a:ext>
            </a:extLst>
          </p:cNvPr>
          <p:cNvSpPr>
            <a:spLocks noGrp="1"/>
          </p:cNvSpPr>
          <p:nvPr>
            <p:ph type="sldNum" sz="quarter" idx="12"/>
          </p:nvPr>
        </p:nvSpPr>
        <p:spPr/>
        <p:txBody>
          <a:bodyPr/>
          <a:lstStyle/>
          <a:p>
            <a:fld id="{B63F9FC1-FFDC-4ACC-8C90-9BC1A97C67CF}" type="slidenum">
              <a:rPr lang="en-US" smtClean="0"/>
              <a:t>28</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4094930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D4DC-9DF4-494C-B4CB-9931E1240FE0}"/>
              </a:ext>
            </a:extLst>
          </p:cNvPr>
          <p:cNvSpPr>
            <a:spLocks noGrp="1"/>
          </p:cNvSpPr>
          <p:nvPr>
            <p:ph type="title"/>
          </p:nvPr>
        </p:nvSpPr>
        <p:spPr>
          <a:xfrm>
            <a:off x="368250" y="147918"/>
            <a:ext cx="8407499" cy="700221"/>
          </a:xfrm>
        </p:spPr>
        <p:txBody>
          <a:bodyPr/>
          <a:lstStyle/>
          <a:p>
            <a:pPr algn="ctr"/>
            <a:r>
              <a:rPr lang="en-US" sz="4400" b="1" dirty="0">
                <a:ln w="22225">
                  <a:solidFill>
                    <a:schemeClr val="accent2"/>
                  </a:solidFill>
                  <a:prstDash val="solid"/>
                </a:ln>
                <a:solidFill>
                  <a:schemeClr val="accent2">
                    <a:lumMod val="40000"/>
                    <a:lumOff val="60000"/>
                  </a:schemeClr>
                </a:solidFill>
              </a:rPr>
              <a:t>Duties Of Spad </a:t>
            </a:r>
            <a:r>
              <a:rPr lang="en-US" b="1" dirty="0">
                <a:ln w="22225">
                  <a:solidFill>
                    <a:schemeClr val="accent2"/>
                  </a:solidFill>
                  <a:prstDash val="solid"/>
                </a:ln>
                <a:solidFill>
                  <a:schemeClr val="accent2">
                    <a:lumMod val="40000"/>
                    <a:lumOff val="60000"/>
                  </a:schemeClr>
                </a:solidFill>
              </a:rPr>
              <a:t>Captains</a:t>
            </a:r>
            <a:br>
              <a:rPr lang="en-US" b="1" dirty="0">
                <a:ln w="22225">
                  <a:solidFill>
                    <a:schemeClr val="accent2"/>
                  </a:solidFill>
                  <a:prstDash val="solid"/>
                </a:ln>
                <a:solidFill>
                  <a:schemeClr val="accent2">
                    <a:lumMod val="40000"/>
                    <a:lumOff val="60000"/>
                  </a:schemeClr>
                </a:solidFill>
              </a:rPr>
            </a:br>
            <a:endParaRPr lang="en-US" b="1" dirty="0">
              <a:ln w="22225">
                <a:solidFill>
                  <a:schemeClr val="accent2"/>
                </a:solidFill>
                <a:prstDash val="solid"/>
              </a:ln>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72AC13F0-598C-4E85-9AD7-CF4881704502}"/>
              </a:ext>
            </a:extLst>
          </p:cNvPr>
          <p:cNvSpPr>
            <a:spLocks noGrp="1"/>
          </p:cNvSpPr>
          <p:nvPr>
            <p:ph idx="1"/>
          </p:nvPr>
        </p:nvSpPr>
        <p:spPr>
          <a:xfrm>
            <a:off x="185531" y="940904"/>
            <a:ext cx="8706678" cy="5671931"/>
          </a:xfrm>
        </p:spPr>
        <p:txBody>
          <a:bodyPr>
            <a:normAutofit fontScale="92500" lnSpcReduction="20000"/>
          </a:bodyPr>
          <a:lstStyle/>
          <a:p>
            <a:pPr lvl="0"/>
            <a:r>
              <a:rPr lang="en-US" sz="2600" dirty="0">
                <a:solidFill>
                  <a:srgbClr val="FFFF00"/>
                </a:solidFill>
                <a:latin typeface="Aharoni" panose="02010803020104030203" pitchFamily="2" charset="-79"/>
                <a:cs typeface="Aharoni" panose="02010803020104030203" pitchFamily="2" charset="-79"/>
              </a:rPr>
              <a:t>Go for the teacher from the staffroom if 5 minutes late</a:t>
            </a:r>
            <a:endParaRPr lang="en-US" dirty="0">
              <a:solidFill>
                <a:srgbClr val="FFFF00"/>
              </a:solidFill>
              <a:latin typeface="Aharoni" panose="02010803020104030203" pitchFamily="2" charset="-79"/>
              <a:cs typeface="Aharoni" panose="02010803020104030203" pitchFamily="2" charset="-79"/>
            </a:endParaRPr>
          </a:p>
          <a:p>
            <a:pPr lvl="0"/>
            <a:r>
              <a:rPr lang="en-US" dirty="0"/>
              <a:t>Note in the exercise book the time the lesson started.</a:t>
            </a:r>
          </a:p>
          <a:p>
            <a:pPr lvl="0"/>
            <a:r>
              <a:rPr lang="en-US" dirty="0"/>
              <a:t>Checking and rubberstamping the notes of fellow students in their subject area.</a:t>
            </a:r>
          </a:p>
          <a:p>
            <a:r>
              <a:rPr lang="en-US" dirty="0"/>
              <a:t> Identifying the E students and assigning them Subject lieutenants to assist them by giving and marking assignment.</a:t>
            </a:r>
          </a:p>
          <a:p>
            <a:r>
              <a:rPr lang="en-US" dirty="0"/>
              <a:t> Attend the academic improvement strategy meeting scheduled by the principal once in a week.</a:t>
            </a:r>
          </a:p>
          <a:p>
            <a:r>
              <a:rPr lang="en-US" dirty="0"/>
              <a:t> Liaise with the brigadier to </a:t>
            </a:r>
            <a:r>
              <a:rPr lang="en-US" dirty="0" err="1"/>
              <a:t>analyse</a:t>
            </a:r>
            <a:r>
              <a:rPr lang="en-US" dirty="0"/>
              <a:t> the CAT.</a:t>
            </a:r>
          </a:p>
          <a:p>
            <a:r>
              <a:rPr lang="en-US" dirty="0"/>
              <a:t> Report to the </a:t>
            </a:r>
            <a:r>
              <a:rPr lang="en-US" dirty="0" smtClean="0"/>
              <a:t>teachers/d. principal </a:t>
            </a:r>
            <a:r>
              <a:rPr lang="en-US" dirty="0"/>
              <a:t>any case of academic indiscipline; the one affecting the subject performance.</a:t>
            </a:r>
          </a:p>
          <a:p>
            <a:r>
              <a:rPr lang="en-US" dirty="0"/>
              <a:t> Ensure that students revise past papers and sign at the back of the exercise book.</a:t>
            </a:r>
          </a:p>
          <a:p>
            <a:r>
              <a:rPr lang="en-US" dirty="0"/>
              <a:t> Be the custodian of the subject syllabus and ensure you know the coverage level.</a:t>
            </a:r>
          </a:p>
          <a:p>
            <a:r>
              <a:rPr lang="en-US" dirty="0"/>
              <a:t>Check the micro notes</a:t>
            </a:r>
          </a:p>
          <a:p>
            <a:r>
              <a:rPr lang="en-US" dirty="0"/>
              <a:t>Present the Mark list to Brigadier after peer CAT</a:t>
            </a:r>
          </a:p>
          <a:p>
            <a:endParaRPr lang="en-US" dirty="0"/>
          </a:p>
        </p:txBody>
      </p:sp>
      <p:pic>
        <p:nvPicPr>
          <p:cNvPr id="4" name="Picture 3">
            <a:extLst>
              <a:ext uri="{FF2B5EF4-FFF2-40B4-BE49-F238E27FC236}">
                <a16:creationId xmlns:a16="http://schemas.microsoft.com/office/drawing/2014/main" id="{6140A016-954D-4427-A9AA-1DD23717AD1F}"/>
              </a:ext>
            </a:extLst>
          </p:cNvPr>
          <p:cNvPicPr>
            <a:picLocks noChangeAspect="1"/>
          </p:cNvPicPr>
          <p:nvPr/>
        </p:nvPicPr>
        <p:blipFill rotWithShape="1">
          <a:blip r:embed="rId2">
            <a:extLst>
              <a:ext uri="{28A0092B-C50C-407E-A947-70E740481C1C}">
                <a14:useLocalDpi xmlns:a14="http://schemas.microsoft.com/office/drawing/2010/main" val="0"/>
              </a:ext>
            </a:extLst>
          </a:blip>
          <a:srcRect l="39614" t="50000" r="33719"/>
          <a:stretch/>
        </p:blipFill>
        <p:spPr>
          <a:xfrm rot="5400000">
            <a:off x="7713619" y="5182454"/>
            <a:ext cx="1188888" cy="1671874"/>
          </a:xfrm>
          <a:prstGeom prst="rect">
            <a:avLst/>
          </a:prstGeom>
        </p:spPr>
      </p:pic>
      <p:sp>
        <p:nvSpPr>
          <p:cNvPr id="5" name="Slide Number Placeholder 4">
            <a:extLst>
              <a:ext uri="{FF2B5EF4-FFF2-40B4-BE49-F238E27FC236}">
                <a16:creationId xmlns:a16="http://schemas.microsoft.com/office/drawing/2014/main" id="{1FF0EEF1-A015-4B3E-B9BE-4C03B684A9C4}"/>
              </a:ext>
            </a:extLst>
          </p:cNvPr>
          <p:cNvSpPr>
            <a:spLocks noGrp="1"/>
          </p:cNvSpPr>
          <p:nvPr>
            <p:ph type="sldNum" sz="quarter" idx="12"/>
          </p:nvPr>
        </p:nvSpPr>
        <p:spPr/>
        <p:txBody>
          <a:bodyPr/>
          <a:lstStyle/>
          <a:p>
            <a:fld id="{B63F9FC1-FFDC-4ACC-8C90-9BC1A97C67CF}" type="slidenum">
              <a:rPr lang="en-US" smtClean="0"/>
              <a:t>29</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42887886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22B9-A87B-4FFD-97A0-D95524F2E4F2}"/>
              </a:ext>
            </a:extLst>
          </p:cNvPr>
          <p:cNvSpPr>
            <a:spLocks noGrp="1"/>
          </p:cNvSpPr>
          <p:nvPr>
            <p:ph type="title"/>
          </p:nvPr>
        </p:nvSpPr>
        <p:spPr>
          <a:xfrm>
            <a:off x="827700" y="253935"/>
            <a:ext cx="7877412" cy="607456"/>
          </a:xfrm>
        </p:spPr>
        <p:txBody>
          <a:bodyPr/>
          <a:lstStyle/>
          <a:p>
            <a:r>
              <a:rPr lang="en-US" sz="3200" b="1" dirty="0"/>
              <a:t>Generation Z Facts &amp; Characteristics</a:t>
            </a:r>
            <a:r>
              <a:rPr lang="en-US" sz="3200" dirty="0"/>
              <a:t/>
            </a:r>
            <a:br>
              <a:rPr lang="en-US" sz="3200" dirty="0"/>
            </a:br>
            <a:endParaRPr lang="en-US" sz="3200" dirty="0"/>
          </a:p>
        </p:txBody>
      </p:sp>
      <p:sp>
        <p:nvSpPr>
          <p:cNvPr id="3" name="Content Placeholder 2">
            <a:extLst>
              <a:ext uri="{FF2B5EF4-FFF2-40B4-BE49-F238E27FC236}">
                <a16:creationId xmlns:a16="http://schemas.microsoft.com/office/drawing/2014/main" id="{ACE84DB4-7252-40C1-B0B4-5205509BD888}"/>
              </a:ext>
            </a:extLst>
          </p:cNvPr>
          <p:cNvSpPr>
            <a:spLocks noGrp="1"/>
          </p:cNvSpPr>
          <p:nvPr>
            <p:ph idx="1"/>
          </p:nvPr>
        </p:nvSpPr>
        <p:spPr>
          <a:xfrm>
            <a:off x="-92765" y="1033670"/>
            <a:ext cx="9051235" cy="5685181"/>
          </a:xfrm>
        </p:spPr>
        <p:txBody>
          <a:bodyPr>
            <a:normAutofit/>
          </a:bodyPr>
          <a:lstStyle/>
          <a:p>
            <a:pPr marL="457200" indent="-457200">
              <a:buFont typeface="+mj-lt"/>
              <a:buAutoNum type="arabicPeriod"/>
            </a:pPr>
            <a:r>
              <a:rPr lang="en-US" sz="2400" dirty="0"/>
              <a:t>technologically advanced -</a:t>
            </a:r>
            <a:r>
              <a:rPr lang="en-US" b="1" dirty="0"/>
              <a:t> </a:t>
            </a:r>
            <a:r>
              <a:rPr lang="en-US" b="1" dirty="0">
                <a:solidFill>
                  <a:srgbClr val="FFC000"/>
                </a:solidFill>
              </a:rPr>
              <a:t>Social media-addicted</a:t>
            </a:r>
          </a:p>
          <a:p>
            <a:pPr marL="457200" lvl="0" indent="-457200">
              <a:buFont typeface="+mj-lt"/>
              <a:buAutoNum type="arabicPeriod"/>
            </a:pPr>
            <a:r>
              <a:rPr lang="en-US" sz="2400" dirty="0"/>
              <a:t>have </a:t>
            </a:r>
            <a:r>
              <a:rPr lang="en-US" sz="2400" b="1" dirty="0">
                <a:solidFill>
                  <a:srgbClr val="FFC000"/>
                </a:solidFill>
              </a:rPr>
              <a:t>never seen the world without the internet</a:t>
            </a:r>
          </a:p>
          <a:p>
            <a:pPr marL="457200" lvl="0" indent="-457200">
              <a:buFont typeface="+mj-lt"/>
              <a:buAutoNum type="arabicPeriod"/>
            </a:pPr>
            <a:r>
              <a:rPr lang="en-US" sz="2400" dirty="0"/>
              <a:t>they absorb tons of </a:t>
            </a:r>
            <a:r>
              <a:rPr lang="en-US" sz="2400" b="1" dirty="0">
                <a:solidFill>
                  <a:srgbClr val="FFC000"/>
                </a:solidFill>
              </a:rPr>
              <a:t>new information </a:t>
            </a:r>
            <a:r>
              <a:rPr lang="en-US" sz="2400" dirty="0"/>
              <a:t>every day. </a:t>
            </a:r>
          </a:p>
          <a:p>
            <a:pPr marL="457200" lvl="0" indent="-457200">
              <a:buFont typeface="+mj-lt"/>
              <a:buAutoNum type="arabicPeriod"/>
            </a:pPr>
            <a:r>
              <a:rPr lang="en-US" sz="2400" dirty="0"/>
              <a:t>They perceive information visually, </a:t>
            </a:r>
            <a:r>
              <a:rPr lang="en-US" sz="2400" b="1" dirty="0">
                <a:solidFill>
                  <a:srgbClr val="FFC000"/>
                </a:solidFill>
              </a:rPr>
              <a:t>sight and sound generation</a:t>
            </a:r>
          </a:p>
          <a:p>
            <a:pPr marL="457200" lvl="0" indent="-457200">
              <a:buFont typeface="+mj-lt"/>
              <a:buAutoNum type="arabicPeriod"/>
            </a:pPr>
            <a:r>
              <a:rPr lang="en-US" sz="2400" dirty="0"/>
              <a:t>Being independent, self-confident and autonomous. They do not rely on their parents as much as previous teen generations did. </a:t>
            </a:r>
          </a:p>
          <a:p>
            <a:pPr marL="457200" lvl="0" indent="-457200">
              <a:buFont typeface="+mj-lt"/>
              <a:buAutoNum type="arabicPeriod"/>
            </a:pPr>
            <a:r>
              <a:rPr lang="en-US" sz="2400" dirty="0"/>
              <a:t>They short attention spans and are less focused than their predecessors. </a:t>
            </a:r>
          </a:p>
          <a:p>
            <a:pPr marL="457200" lvl="0" indent="-457200">
              <a:buFont typeface="+mj-lt"/>
              <a:buAutoNum type="arabicPeriod"/>
            </a:pPr>
            <a:r>
              <a:rPr lang="en-US" sz="2400" dirty="0"/>
              <a:t>They are environmentally aware. </a:t>
            </a:r>
          </a:p>
          <a:p>
            <a:pPr marL="457200" lvl="0" indent="-457200">
              <a:buFont typeface="+mj-lt"/>
              <a:buAutoNum type="arabicPeriod"/>
            </a:pPr>
            <a:r>
              <a:rPr lang="en-US" sz="2400" dirty="0"/>
              <a:t>Multitasking is also one of the positive generation Z traits. </a:t>
            </a:r>
          </a:p>
          <a:p>
            <a:endParaRPr lang="en-US" dirty="0"/>
          </a:p>
        </p:txBody>
      </p:sp>
      <p:sp>
        <p:nvSpPr>
          <p:cNvPr id="4" name="Slide Number Placeholder 3">
            <a:extLst>
              <a:ext uri="{FF2B5EF4-FFF2-40B4-BE49-F238E27FC236}">
                <a16:creationId xmlns:a16="http://schemas.microsoft.com/office/drawing/2014/main" id="{10A8F308-0213-4D43-BA56-65535CC6B3BC}"/>
              </a:ext>
            </a:extLst>
          </p:cNvPr>
          <p:cNvSpPr>
            <a:spLocks noGrp="1"/>
          </p:cNvSpPr>
          <p:nvPr>
            <p:ph type="sldNum" sz="quarter" idx="12"/>
          </p:nvPr>
        </p:nvSpPr>
        <p:spPr/>
        <p:txBody>
          <a:bodyPr/>
          <a:lstStyle/>
          <a:p>
            <a:fld id="{B63F9FC1-FFDC-4ACC-8C90-9BC1A97C67CF}" type="slidenum">
              <a:rPr lang="en-US" smtClean="0"/>
              <a:t>3</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2633535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C36B-09FF-4869-A6AE-82D8AE964585}"/>
              </a:ext>
            </a:extLst>
          </p:cNvPr>
          <p:cNvSpPr>
            <a:spLocks noGrp="1"/>
          </p:cNvSpPr>
          <p:nvPr>
            <p:ph type="title"/>
          </p:nvPr>
        </p:nvSpPr>
        <p:spPr>
          <a:xfrm>
            <a:off x="749753" y="94910"/>
            <a:ext cx="7055380" cy="726725"/>
          </a:xfrm>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Subject</a:t>
            </a:r>
            <a:r>
              <a:rPr lang="en-US" b="1" dirty="0"/>
              <a:t> Spad </a:t>
            </a: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Lieutenants</a:t>
            </a:r>
            <a:r>
              <a:rPr lang="en-US" dirty="0"/>
              <a:t/>
            </a:r>
            <a:br>
              <a:rPr lang="en-US" dirty="0"/>
            </a:br>
            <a:endParaRPr lang="en-US" dirty="0"/>
          </a:p>
        </p:txBody>
      </p:sp>
      <p:sp>
        <p:nvSpPr>
          <p:cNvPr id="3" name="Content Placeholder 2">
            <a:extLst>
              <a:ext uri="{FF2B5EF4-FFF2-40B4-BE49-F238E27FC236}">
                <a16:creationId xmlns:a16="http://schemas.microsoft.com/office/drawing/2014/main" id="{A71B7DAC-0CAB-4393-856A-E49662D15DC2}"/>
              </a:ext>
            </a:extLst>
          </p:cNvPr>
          <p:cNvSpPr>
            <a:spLocks noGrp="1"/>
          </p:cNvSpPr>
          <p:nvPr>
            <p:ph idx="1"/>
          </p:nvPr>
        </p:nvSpPr>
        <p:spPr>
          <a:xfrm>
            <a:off x="145774" y="914400"/>
            <a:ext cx="8666922" cy="5671929"/>
          </a:xfrm>
        </p:spPr>
        <p:txBody>
          <a:bodyPr>
            <a:normAutofit/>
          </a:bodyPr>
          <a:lstStyle/>
          <a:p>
            <a:r>
              <a:rPr lang="en-US" sz="2800" dirty="0"/>
              <a:t>This a termly duty given by the subject captain to a student to give particular student peer tuition to low performing student in order to boast the subject mean score. </a:t>
            </a:r>
          </a:p>
          <a:p>
            <a:r>
              <a:rPr lang="en-US" sz="2800" dirty="0"/>
              <a:t>The first assignment is to eliminate the E, then D- followed by D. </a:t>
            </a:r>
          </a:p>
          <a:p>
            <a:r>
              <a:rPr lang="en-US" sz="2800" dirty="0"/>
              <a:t>The level of elimination will depend from the school entry behavior and particular subject.</a:t>
            </a:r>
          </a:p>
          <a:p>
            <a:r>
              <a:rPr lang="en-US" sz="2800" dirty="0"/>
              <a:t> To revise the CAT then give the mentored and mark, repeat until 70% is attained </a:t>
            </a:r>
            <a:endParaRPr lang="en-US" dirty="0"/>
          </a:p>
        </p:txBody>
      </p:sp>
      <p:sp>
        <p:nvSpPr>
          <p:cNvPr id="4" name="Slide Number Placeholder 3">
            <a:extLst>
              <a:ext uri="{FF2B5EF4-FFF2-40B4-BE49-F238E27FC236}">
                <a16:creationId xmlns:a16="http://schemas.microsoft.com/office/drawing/2014/main" id="{4213AFBF-3DF8-4513-8063-431A3E0C3991}"/>
              </a:ext>
            </a:extLst>
          </p:cNvPr>
          <p:cNvSpPr>
            <a:spLocks noGrp="1"/>
          </p:cNvSpPr>
          <p:nvPr>
            <p:ph type="sldNum" sz="quarter" idx="12"/>
          </p:nvPr>
        </p:nvSpPr>
        <p:spPr/>
        <p:txBody>
          <a:bodyPr/>
          <a:lstStyle/>
          <a:p>
            <a:fld id="{B63F9FC1-FFDC-4ACC-8C90-9BC1A97C67CF}" type="slidenum">
              <a:rPr lang="en-US" smtClean="0"/>
              <a:t>30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16944533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47CC-CC20-463A-B986-43BF4E81DC29}"/>
              </a:ext>
            </a:extLst>
          </p:cNvPr>
          <p:cNvSpPr>
            <a:spLocks noGrp="1"/>
          </p:cNvSpPr>
          <p:nvPr>
            <p:ph type="title"/>
          </p:nvPr>
        </p:nvSpPr>
        <p:spPr>
          <a:xfrm>
            <a:off x="425235" y="83758"/>
            <a:ext cx="8293530" cy="797892"/>
          </a:xfrm>
        </p:spPr>
        <p:txBody>
          <a:bodyPr/>
          <a:lstStyle/>
          <a:p>
            <a:r>
              <a:rPr lang="en-US" dirty="0"/>
              <a:t>SPAD BADGES &amp; RANKS</a:t>
            </a:r>
          </a:p>
        </p:txBody>
      </p:sp>
      <p:sp>
        <p:nvSpPr>
          <p:cNvPr id="4" name="Slide Number Placeholder 3">
            <a:extLst>
              <a:ext uri="{FF2B5EF4-FFF2-40B4-BE49-F238E27FC236}">
                <a16:creationId xmlns:a16="http://schemas.microsoft.com/office/drawing/2014/main" id="{32CF4A98-EAA1-4ED8-8198-2C66C6FB5E94}"/>
              </a:ext>
            </a:extLst>
          </p:cNvPr>
          <p:cNvSpPr>
            <a:spLocks noGrp="1"/>
          </p:cNvSpPr>
          <p:nvPr>
            <p:ph type="sldNum" sz="quarter" idx="12"/>
          </p:nvPr>
        </p:nvSpPr>
        <p:spPr/>
        <p:txBody>
          <a:bodyPr/>
          <a:lstStyle/>
          <a:p>
            <a:fld id="{B63F9FC1-FFDC-4ACC-8C90-9BC1A97C67CF}" type="slidenum">
              <a:rPr lang="en-US" smtClean="0"/>
              <a:t>31</a:t>
            </a:fld>
            <a:endParaRPr lang="en-US"/>
          </a:p>
        </p:txBody>
      </p:sp>
      <p:pic>
        <p:nvPicPr>
          <p:cNvPr id="5" name="Content Placeholder 4">
            <a:extLst>
              <a:ext uri="{FF2B5EF4-FFF2-40B4-BE49-F238E27FC236}">
                <a16:creationId xmlns:a16="http://schemas.microsoft.com/office/drawing/2014/main" id="{E6D712BD-A259-454B-872E-E192AE146902}"/>
              </a:ext>
            </a:extLst>
          </p:cNvPr>
          <p:cNvPicPr>
            <a:picLocks noChangeAspect="1"/>
          </p:cNvPicPr>
          <p:nvPr/>
        </p:nvPicPr>
        <p:blipFill rotWithShape="1">
          <a:blip r:embed="rId2">
            <a:extLst>
              <a:ext uri="{28A0092B-C50C-407E-A947-70E740481C1C}">
                <a14:useLocalDpi xmlns:a14="http://schemas.microsoft.com/office/drawing/2010/main" val="0"/>
              </a:ext>
            </a:extLst>
          </a:blip>
          <a:srcRect l="32785" r="36499" b="48437"/>
          <a:stretch/>
        </p:blipFill>
        <p:spPr>
          <a:xfrm rot="5400000">
            <a:off x="3495089" y="4204138"/>
            <a:ext cx="1249754" cy="1573465"/>
          </a:xfrm>
          <a:prstGeom prst="rect">
            <a:avLst/>
          </a:prstGeom>
        </p:spPr>
      </p:pic>
      <p:pic>
        <p:nvPicPr>
          <p:cNvPr id="6" name="Picture 5">
            <a:extLst>
              <a:ext uri="{FF2B5EF4-FFF2-40B4-BE49-F238E27FC236}">
                <a16:creationId xmlns:a16="http://schemas.microsoft.com/office/drawing/2014/main" id="{3F9B92C8-7846-4B3A-B5AE-6D59FF71F2C0}"/>
              </a:ext>
            </a:extLst>
          </p:cNvPr>
          <p:cNvPicPr>
            <a:picLocks noChangeAspect="1"/>
          </p:cNvPicPr>
          <p:nvPr/>
        </p:nvPicPr>
        <p:blipFill rotWithShape="1">
          <a:blip r:embed="rId3">
            <a:extLst>
              <a:ext uri="{28A0092B-C50C-407E-A947-70E740481C1C}">
                <a14:useLocalDpi xmlns:a14="http://schemas.microsoft.com/office/drawing/2010/main" val="0"/>
              </a:ext>
            </a:extLst>
          </a:blip>
          <a:srcRect l="36328" t="35829" r="31208"/>
          <a:stretch/>
        </p:blipFill>
        <p:spPr>
          <a:xfrm rot="5400000">
            <a:off x="3022061" y="5333179"/>
            <a:ext cx="1171234" cy="1736371"/>
          </a:xfrm>
          <a:prstGeom prst="rect">
            <a:avLst/>
          </a:prstGeom>
        </p:spPr>
      </p:pic>
      <p:pic>
        <p:nvPicPr>
          <p:cNvPr id="7" name="Picture 6">
            <a:extLst>
              <a:ext uri="{FF2B5EF4-FFF2-40B4-BE49-F238E27FC236}">
                <a16:creationId xmlns:a16="http://schemas.microsoft.com/office/drawing/2014/main" id="{2C672363-618E-484B-AFA6-3C9CB5387A08}"/>
              </a:ext>
            </a:extLst>
          </p:cNvPr>
          <p:cNvPicPr>
            <a:picLocks noChangeAspect="1"/>
          </p:cNvPicPr>
          <p:nvPr/>
        </p:nvPicPr>
        <p:blipFill rotWithShape="1">
          <a:blip r:embed="rId4">
            <a:extLst>
              <a:ext uri="{28A0092B-C50C-407E-A947-70E740481C1C}">
                <a14:useLocalDpi xmlns:a14="http://schemas.microsoft.com/office/drawing/2010/main" val="0"/>
              </a:ext>
            </a:extLst>
          </a:blip>
          <a:srcRect l="39614" t="50000" r="33719"/>
          <a:stretch/>
        </p:blipFill>
        <p:spPr>
          <a:xfrm rot="5400000">
            <a:off x="5509409" y="4287890"/>
            <a:ext cx="1118909" cy="1573467"/>
          </a:xfrm>
          <a:prstGeom prst="rect">
            <a:avLst/>
          </a:prstGeom>
        </p:spPr>
      </p:pic>
      <p:pic>
        <p:nvPicPr>
          <p:cNvPr id="12" name="Picture 11">
            <a:extLst>
              <a:ext uri="{FF2B5EF4-FFF2-40B4-BE49-F238E27FC236}">
                <a16:creationId xmlns:a16="http://schemas.microsoft.com/office/drawing/2014/main" id="{34F950E6-1783-44C7-9D78-1FD1658254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5383" y="2172681"/>
            <a:ext cx="1830498" cy="1171233"/>
          </a:xfrm>
          <a:prstGeom prst="rect">
            <a:avLst/>
          </a:prstGeom>
        </p:spPr>
      </p:pic>
      <p:pic>
        <p:nvPicPr>
          <p:cNvPr id="16" name="Picture 15">
            <a:extLst>
              <a:ext uri="{FF2B5EF4-FFF2-40B4-BE49-F238E27FC236}">
                <a16:creationId xmlns:a16="http://schemas.microsoft.com/office/drawing/2014/main" id="{899687F9-2FB8-4921-A902-CD6AB36186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3034" y="3607794"/>
            <a:ext cx="1690597" cy="907375"/>
          </a:xfrm>
          <a:prstGeom prst="rect">
            <a:avLst/>
          </a:prstGeom>
        </p:spPr>
      </p:pic>
      <p:pic>
        <p:nvPicPr>
          <p:cNvPr id="17" name="Picture 16">
            <a:extLst>
              <a:ext uri="{FF2B5EF4-FFF2-40B4-BE49-F238E27FC236}">
                <a16:creationId xmlns:a16="http://schemas.microsoft.com/office/drawing/2014/main" id="{57506316-8C9F-449E-B0F2-B84FA84713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0177" y="3464078"/>
            <a:ext cx="1690597" cy="907375"/>
          </a:xfrm>
          <a:prstGeom prst="rect">
            <a:avLst/>
          </a:prstGeom>
        </p:spPr>
      </p:pic>
      <p:pic>
        <p:nvPicPr>
          <p:cNvPr id="18" name="Picture 17">
            <a:extLst>
              <a:ext uri="{FF2B5EF4-FFF2-40B4-BE49-F238E27FC236}">
                <a16:creationId xmlns:a16="http://schemas.microsoft.com/office/drawing/2014/main" id="{124F078C-C993-4D4A-A16C-1C37ED3243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5719" y="3517414"/>
            <a:ext cx="1690597" cy="907375"/>
          </a:xfrm>
          <a:prstGeom prst="rect">
            <a:avLst/>
          </a:prstGeom>
        </p:spPr>
      </p:pic>
      <p:pic>
        <p:nvPicPr>
          <p:cNvPr id="19" name="Picture 18">
            <a:extLst>
              <a:ext uri="{FF2B5EF4-FFF2-40B4-BE49-F238E27FC236}">
                <a16:creationId xmlns:a16="http://schemas.microsoft.com/office/drawing/2014/main" id="{22AB5403-FF29-40D0-B243-439AE8C6F0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6407" y="3608483"/>
            <a:ext cx="1690597" cy="907375"/>
          </a:xfrm>
          <a:prstGeom prst="rect">
            <a:avLst/>
          </a:prstGeom>
        </p:spPr>
      </p:pic>
      <p:pic>
        <p:nvPicPr>
          <p:cNvPr id="20" name="Picture 19">
            <a:extLst>
              <a:ext uri="{FF2B5EF4-FFF2-40B4-BE49-F238E27FC236}">
                <a16:creationId xmlns:a16="http://schemas.microsoft.com/office/drawing/2014/main" id="{ACD797D2-68AC-46A6-A280-1C59A05D34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78845" y="2338022"/>
            <a:ext cx="1690597" cy="1081718"/>
          </a:xfrm>
          <a:prstGeom prst="rect">
            <a:avLst/>
          </a:prstGeom>
        </p:spPr>
      </p:pic>
      <p:sp>
        <p:nvSpPr>
          <p:cNvPr id="21" name="Rectangle 20">
            <a:extLst>
              <a:ext uri="{FF2B5EF4-FFF2-40B4-BE49-F238E27FC236}">
                <a16:creationId xmlns:a16="http://schemas.microsoft.com/office/drawing/2014/main" id="{24A6A74E-8146-42EB-863C-D5DFF3AE084D}"/>
              </a:ext>
            </a:extLst>
          </p:cNvPr>
          <p:cNvSpPr/>
          <p:nvPr/>
        </p:nvSpPr>
        <p:spPr>
          <a:xfrm>
            <a:off x="84852" y="3159193"/>
            <a:ext cx="1409692" cy="369332"/>
          </a:xfrm>
          <a:prstGeom prst="rect">
            <a:avLst/>
          </a:prstGeom>
        </p:spPr>
        <p:txBody>
          <a:bodyPr wrap="square">
            <a:spAutoFit/>
          </a:bodyPr>
          <a:lstStyle/>
          <a:p>
            <a:r>
              <a:rPr lang="en-US" dirty="0"/>
              <a:t>4 Streams</a:t>
            </a:r>
          </a:p>
        </p:txBody>
      </p:sp>
      <p:sp>
        <p:nvSpPr>
          <p:cNvPr id="22" name="Rectangle 21">
            <a:extLst>
              <a:ext uri="{FF2B5EF4-FFF2-40B4-BE49-F238E27FC236}">
                <a16:creationId xmlns:a16="http://schemas.microsoft.com/office/drawing/2014/main" id="{2DF511F1-4677-4B61-8694-17787B6479E0}"/>
              </a:ext>
            </a:extLst>
          </p:cNvPr>
          <p:cNvSpPr/>
          <p:nvPr/>
        </p:nvSpPr>
        <p:spPr>
          <a:xfrm>
            <a:off x="157919" y="4479190"/>
            <a:ext cx="949299" cy="369332"/>
          </a:xfrm>
          <a:prstGeom prst="rect">
            <a:avLst/>
          </a:prstGeom>
        </p:spPr>
        <p:txBody>
          <a:bodyPr wrap="none">
            <a:spAutoFit/>
          </a:bodyPr>
          <a:lstStyle/>
          <a:p>
            <a:r>
              <a:rPr lang="en-US" dirty="0">
                <a:solidFill>
                  <a:srgbClr val="FFC000"/>
                </a:solidFill>
                <a:latin typeface="Geometr212 BkCn BT" panose="020B0603020204020204" pitchFamily="34" charset="0"/>
              </a:rPr>
              <a:t>CLASS</a:t>
            </a:r>
            <a:endParaRPr lang="en-US" dirty="0"/>
          </a:p>
        </p:txBody>
      </p:sp>
      <p:sp>
        <p:nvSpPr>
          <p:cNvPr id="23" name="Rectangle 22">
            <a:extLst>
              <a:ext uri="{FF2B5EF4-FFF2-40B4-BE49-F238E27FC236}">
                <a16:creationId xmlns:a16="http://schemas.microsoft.com/office/drawing/2014/main" id="{50294293-F28A-41D9-BF74-77F2FC21D8B3}"/>
              </a:ext>
            </a:extLst>
          </p:cNvPr>
          <p:cNvSpPr/>
          <p:nvPr/>
        </p:nvSpPr>
        <p:spPr>
          <a:xfrm>
            <a:off x="105508" y="5398994"/>
            <a:ext cx="1308371" cy="369332"/>
          </a:xfrm>
          <a:prstGeom prst="rect">
            <a:avLst/>
          </a:prstGeom>
        </p:spPr>
        <p:txBody>
          <a:bodyPr wrap="none">
            <a:spAutoFit/>
          </a:bodyPr>
          <a:lstStyle/>
          <a:p>
            <a:r>
              <a:rPr lang="en-US" dirty="0">
                <a:solidFill>
                  <a:srgbClr val="FFC000"/>
                </a:solidFill>
                <a:latin typeface="Geometr212 BkCn BT" panose="020B0603020204020204" pitchFamily="34" charset="0"/>
              </a:rPr>
              <a:t>SUBJECT</a:t>
            </a:r>
            <a:endParaRPr lang="en-US" dirty="0"/>
          </a:p>
        </p:txBody>
      </p:sp>
      <p:pic>
        <p:nvPicPr>
          <p:cNvPr id="25" name="Picture 24">
            <a:extLst>
              <a:ext uri="{FF2B5EF4-FFF2-40B4-BE49-F238E27FC236}">
                <a16:creationId xmlns:a16="http://schemas.microsoft.com/office/drawing/2014/main" id="{4E62BD6D-B470-45B1-9147-E4BB6C03C076}"/>
              </a:ext>
            </a:extLst>
          </p:cNvPr>
          <p:cNvPicPr/>
          <p:nvPr/>
        </p:nvPicPr>
        <p:blipFill rotWithShape="1">
          <a:blip r:embed="rId8">
            <a:extLst>
              <a:ext uri="{28A0092B-C50C-407E-A947-70E740481C1C}">
                <a14:useLocalDpi xmlns:a14="http://schemas.microsoft.com/office/drawing/2010/main" val="0"/>
              </a:ext>
            </a:extLst>
          </a:blip>
          <a:srcRect l="18239" t="15932" r="43081" b="6477"/>
          <a:stretch/>
        </p:blipFill>
        <p:spPr bwMode="auto">
          <a:xfrm rot="5400000">
            <a:off x="3656462" y="279883"/>
            <a:ext cx="1638804" cy="2477473"/>
          </a:xfrm>
          <a:prstGeom prst="rect">
            <a:avLst/>
          </a:prstGeom>
          <a:noFill/>
          <a:ln>
            <a:noFill/>
          </a:ln>
          <a:extLst>
            <a:ext uri="{53640926-AAD7-44D8-BBD7-CCE9431645EC}">
              <a14:shadowObscured xmlns:a14="http://schemas.microsoft.com/office/drawing/2010/main"/>
            </a:ext>
          </a:extLst>
        </p:spPr>
      </p:pic>
      <p:pic>
        <p:nvPicPr>
          <p:cNvPr id="26" name="Picture 25">
            <a:extLst>
              <a:ext uri="{FF2B5EF4-FFF2-40B4-BE49-F238E27FC236}">
                <a16:creationId xmlns:a16="http://schemas.microsoft.com/office/drawing/2014/main" id="{63DD766C-FF08-4C6C-9C37-4AFECCF90426}"/>
              </a:ext>
            </a:extLst>
          </p:cNvPr>
          <p:cNvPicPr/>
          <p:nvPr/>
        </p:nvPicPr>
        <p:blipFill rotWithShape="1">
          <a:blip r:embed="rId9">
            <a:extLst>
              <a:ext uri="{28A0092B-C50C-407E-A947-70E740481C1C}">
                <a14:useLocalDpi xmlns:a14="http://schemas.microsoft.com/office/drawing/2010/main" val="0"/>
              </a:ext>
            </a:extLst>
          </a:blip>
          <a:srcRect l="21475" t="20444" r="40054"/>
          <a:stretch/>
        </p:blipFill>
        <p:spPr bwMode="auto">
          <a:xfrm rot="5400000">
            <a:off x="1679848" y="1954256"/>
            <a:ext cx="1025525" cy="1591945"/>
          </a:xfrm>
          <a:prstGeom prst="rect">
            <a:avLst/>
          </a:prstGeom>
          <a:noFill/>
          <a:ln>
            <a:noFill/>
          </a:ln>
          <a:extLst>
            <a:ext uri="{53640926-AAD7-44D8-BBD7-CCE9431645EC}">
              <a14:shadowObscured xmlns:a14="http://schemas.microsoft.com/office/drawing/2010/main"/>
            </a:ext>
          </a:extLst>
        </p:spPr>
      </p:pic>
      <p:pic>
        <p:nvPicPr>
          <p:cNvPr id="27" name="Picture 26">
            <a:extLst>
              <a:ext uri="{FF2B5EF4-FFF2-40B4-BE49-F238E27FC236}">
                <a16:creationId xmlns:a16="http://schemas.microsoft.com/office/drawing/2014/main" id="{53856AFD-6474-47B5-951B-33A38A44B625}"/>
              </a:ext>
            </a:extLst>
          </p:cNvPr>
          <p:cNvPicPr/>
          <p:nvPr/>
        </p:nvPicPr>
        <p:blipFill rotWithShape="1">
          <a:blip r:embed="rId9">
            <a:extLst>
              <a:ext uri="{28A0092B-C50C-407E-A947-70E740481C1C}">
                <a14:useLocalDpi xmlns:a14="http://schemas.microsoft.com/office/drawing/2010/main" val="0"/>
              </a:ext>
            </a:extLst>
          </a:blip>
          <a:srcRect l="21475" t="20444" r="40054"/>
          <a:stretch/>
        </p:blipFill>
        <p:spPr bwMode="auto">
          <a:xfrm rot="5400000">
            <a:off x="5799600" y="1996378"/>
            <a:ext cx="1025525" cy="1591945"/>
          </a:xfrm>
          <a:prstGeom prst="rect">
            <a:avLst/>
          </a:prstGeom>
          <a:noFill/>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CEBD405-4982-41EA-AAFD-7B6A55E9F778}"/>
              </a:ext>
            </a:extLst>
          </p:cNvPr>
          <p:cNvPicPr/>
          <p:nvPr/>
        </p:nvPicPr>
        <p:blipFill rotWithShape="1">
          <a:blip r:embed="rId10">
            <a:extLst>
              <a:ext uri="{28A0092B-C50C-407E-A947-70E740481C1C}">
                <a14:useLocalDpi xmlns:a14="http://schemas.microsoft.com/office/drawing/2010/main" val="0"/>
              </a:ext>
            </a:extLst>
          </a:blip>
          <a:srcRect l="9871" t="12184" r="48766" b="5791"/>
          <a:stretch/>
        </p:blipFill>
        <p:spPr bwMode="auto">
          <a:xfrm rot="5400000">
            <a:off x="5088077" y="5344818"/>
            <a:ext cx="1189990" cy="1771650"/>
          </a:xfrm>
          <a:prstGeom prst="rect">
            <a:avLst/>
          </a:prstGeom>
          <a:noFill/>
          <a:ln>
            <a:noFill/>
          </a:ln>
          <a:extLst>
            <a:ext uri="{53640926-AAD7-44D8-BBD7-CCE9431645EC}">
              <a14:shadowObscured xmlns:a14="http://schemas.microsoft.com/office/drawing/2010/main"/>
            </a:ext>
          </a:extLst>
        </p:spPr>
      </p:pic>
      <p:pic>
        <p:nvPicPr>
          <p:cNvPr id="29" name="Picture 28">
            <a:extLst>
              <a:ext uri="{FF2B5EF4-FFF2-40B4-BE49-F238E27FC236}">
                <a16:creationId xmlns:a16="http://schemas.microsoft.com/office/drawing/2014/main" id="{5419D7E9-09D8-48D9-9C4A-FCCC2AC2635D}"/>
              </a:ext>
            </a:extLst>
          </p:cNvPr>
          <p:cNvPicPr/>
          <p:nvPr/>
        </p:nvPicPr>
        <p:blipFill rotWithShape="1">
          <a:blip r:embed="rId11">
            <a:extLst>
              <a:ext uri="{28A0092B-C50C-407E-A947-70E740481C1C}">
                <a14:useLocalDpi xmlns:a14="http://schemas.microsoft.com/office/drawing/2010/main" val="0"/>
              </a:ext>
            </a:extLst>
          </a:blip>
          <a:srcRect l="20125" t="6289" r="35213" b="6073"/>
          <a:stretch/>
        </p:blipFill>
        <p:spPr bwMode="auto">
          <a:xfrm rot="5400000">
            <a:off x="1645757" y="4513169"/>
            <a:ext cx="1273412" cy="1771651"/>
          </a:xfrm>
          <a:prstGeom prst="rect">
            <a:avLst/>
          </a:prstGeom>
          <a:noFill/>
          <a:ln>
            <a:noFill/>
          </a:ln>
          <a:extLst>
            <a:ext uri="{53640926-AAD7-44D8-BBD7-CCE9431645EC}">
              <a14:shadowObscured xmlns:a14="http://schemas.microsoft.com/office/drawing/2010/main"/>
            </a:ext>
          </a:extLst>
        </p:spPr>
      </p:pic>
      <p:pic>
        <p:nvPicPr>
          <p:cNvPr id="30" name="Picture 29">
            <a:extLst>
              <a:ext uri="{FF2B5EF4-FFF2-40B4-BE49-F238E27FC236}">
                <a16:creationId xmlns:a16="http://schemas.microsoft.com/office/drawing/2014/main" id="{2BE9CE8D-0E45-41E3-8EA9-E836D973AD42}"/>
              </a:ext>
            </a:extLst>
          </p:cNvPr>
          <p:cNvPicPr/>
          <p:nvPr/>
        </p:nvPicPr>
        <p:blipFill rotWithShape="1">
          <a:blip r:embed="rId12">
            <a:extLst>
              <a:ext uri="{28A0092B-C50C-407E-A947-70E740481C1C}">
                <a14:useLocalDpi xmlns:a14="http://schemas.microsoft.com/office/drawing/2010/main" val="0"/>
              </a:ext>
            </a:extLst>
          </a:blip>
          <a:srcRect l="40498" t="17023" r="21625"/>
          <a:stretch/>
        </p:blipFill>
        <p:spPr bwMode="auto">
          <a:xfrm rot="5400000">
            <a:off x="7254807" y="4628374"/>
            <a:ext cx="1446578" cy="2039287"/>
          </a:xfrm>
          <a:prstGeom prst="rect">
            <a:avLst/>
          </a:prstGeom>
          <a:noFill/>
          <a:ln>
            <a:no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21397472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3799B-5D3B-429A-9ED1-49791730AF8B}"/>
              </a:ext>
            </a:extLst>
          </p:cNvPr>
          <p:cNvSpPr>
            <a:spLocks noGrp="1"/>
          </p:cNvSpPr>
          <p:nvPr>
            <p:ph type="title"/>
          </p:nvPr>
        </p:nvSpPr>
        <p:spPr>
          <a:xfrm>
            <a:off x="484710" y="176902"/>
            <a:ext cx="8654694" cy="1400530"/>
          </a:xfrm>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Example of the formation of study groups Page 20</a:t>
            </a:r>
          </a:p>
        </p:txBody>
      </p:sp>
      <p:pic>
        <p:nvPicPr>
          <p:cNvPr id="1026" name="Picture 2">
            <a:extLst>
              <a:ext uri="{FF2B5EF4-FFF2-40B4-BE49-F238E27FC236}">
                <a16:creationId xmlns:a16="http://schemas.microsoft.com/office/drawing/2014/main" id="{4FE65BE0-BED4-431C-9E61-1419CF488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 y="1881809"/>
            <a:ext cx="9139405" cy="45872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4FC3A31-DA8C-4544-95D4-BF3E25A0029B}"/>
              </a:ext>
            </a:extLst>
          </p:cNvPr>
          <p:cNvSpPr>
            <a:spLocks noGrp="1"/>
          </p:cNvSpPr>
          <p:nvPr>
            <p:ph type="sldNum" sz="quarter" idx="12"/>
          </p:nvPr>
        </p:nvSpPr>
        <p:spPr/>
        <p:txBody>
          <a:bodyPr/>
          <a:lstStyle/>
          <a:p>
            <a:fld id="{B63F9FC1-FFDC-4ACC-8C90-9BC1A97C67CF}" type="slidenum">
              <a:rPr lang="en-US" smtClean="0"/>
              <a:t>32</a:t>
            </a:fld>
            <a:endParaRPr lang="en-US"/>
          </a:p>
        </p:txBody>
      </p:sp>
      <p:sp>
        <p:nvSpPr>
          <p:cNvPr id="4" name="Footer Placeholder 3"/>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1672886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4FE53-9A59-418B-9ED3-2E0844D206D0}"/>
              </a:ext>
            </a:extLst>
          </p:cNvPr>
          <p:cNvSpPr>
            <a:spLocks noGrp="1"/>
          </p:cNvSpPr>
          <p:nvPr>
            <p:ph type="title"/>
          </p:nvPr>
        </p:nvSpPr>
        <p:spPr>
          <a:xfrm>
            <a:off x="1025457" y="212994"/>
            <a:ext cx="7055380" cy="933170"/>
          </a:xfrm>
        </p:spPr>
        <p:txBody>
          <a:bodyPr/>
          <a:lstStyle/>
          <a:p>
            <a:r>
              <a:rPr lang="en-US" b="1" dirty="0"/>
              <a:t>The Learning Pyramid</a:t>
            </a:r>
            <a:br>
              <a:rPr lang="en-US" b="1" dirty="0"/>
            </a:br>
            <a:endParaRPr lang="en-US" dirty="0"/>
          </a:p>
        </p:txBody>
      </p:sp>
      <p:sp>
        <p:nvSpPr>
          <p:cNvPr id="4" name="Slide Number Placeholder 3">
            <a:extLst>
              <a:ext uri="{FF2B5EF4-FFF2-40B4-BE49-F238E27FC236}">
                <a16:creationId xmlns:a16="http://schemas.microsoft.com/office/drawing/2014/main" id="{9ED567C6-FA8B-49AE-97D6-EDD1FA6D3B74}"/>
              </a:ext>
            </a:extLst>
          </p:cNvPr>
          <p:cNvSpPr>
            <a:spLocks noGrp="1"/>
          </p:cNvSpPr>
          <p:nvPr>
            <p:ph type="sldNum" sz="quarter" idx="12"/>
          </p:nvPr>
        </p:nvSpPr>
        <p:spPr/>
        <p:txBody>
          <a:bodyPr/>
          <a:lstStyle/>
          <a:p>
            <a:fld id="{B63F9FC1-FFDC-4ACC-8C90-9BC1A97C67CF}" type="slidenum">
              <a:rPr lang="en-US" smtClean="0"/>
              <a:t>33</a:t>
            </a:fld>
            <a:endParaRPr lang="en-US"/>
          </a:p>
        </p:txBody>
      </p:sp>
      <p:pic>
        <p:nvPicPr>
          <p:cNvPr id="5" name="Content Placeholder 4">
            <a:extLst>
              <a:ext uri="{FF2B5EF4-FFF2-40B4-BE49-F238E27FC236}">
                <a16:creationId xmlns:a16="http://schemas.microsoft.com/office/drawing/2014/main" id="{E9D85C9D-3AE9-4544-B7CE-44EC365CC1E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4116" y="1063422"/>
            <a:ext cx="6342315" cy="5498842"/>
          </a:xfrm>
          <a:prstGeom prst="rect">
            <a:avLst/>
          </a:prstGeom>
          <a:noFill/>
          <a:ln>
            <a:noFill/>
          </a:ln>
        </p:spPr>
      </p:pic>
    </p:spTree>
    <p:extLst>
      <p:ext uri="{BB962C8B-B14F-4D97-AF65-F5344CB8AC3E}">
        <p14:creationId xmlns:p14="http://schemas.microsoft.com/office/powerpoint/2010/main" val="4144508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E730-0C61-456B-B7F7-B45BE0363547}"/>
              </a:ext>
            </a:extLst>
          </p:cNvPr>
          <p:cNvSpPr>
            <a:spLocks noGrp="1"/>
          </p:cNvSpPr>
          <p:nvPr>
            <p:ph type="title"/>
          </p:nvPr>
        </p:nvSpPr>
        <p:spPr>
          <a:xfrm>
            <a:off x="483973" y="108160"/>
            <a:ext cx="7997417" cy="938761"/>
          </a:xfrm>
        </p:spPr>
        <p:txBody>
          <a:bodyPr/>
          <a:lstStyle/>
          <a:p>
            <a:r>
              <a:rPr lang="en-US"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PEER CAT INSTRUCTIONS</a:t>
            </a:r>
          </a:p>
        </p:txBody>
      </p:sp>
      <p:sp>
        <p:nvSpPr>
          <p:cNvPr id="3" name="Content Placeholder 2">
            <a:extLst>
              <a:ext uri="{FF2B5EF4-FFF2-40B4-BE49-F238E27FC236}">
                <a16:creationId xmlns:a16="http://schemas.microsoft.com/office/drawing/2014/main" id="{8CEEB73A-5B1C-4BF3-B62F-BA485280E8F1}"/>
              </a:ext>
            </a:extLst>
          </p:cNvPr>
          <p:cNvSpPr>
            <a:spLocks noGrp="1"/>
          </p:cNvSpPr>
          <p:nvPr>
            <p:ph idx="1"/>
          </p:nvPr>
        </p:nvSpPr>
        <p:spPr>
          <a:xfrm>
            <a:off x="159026" y="3180524"/>
            <a:ext cx="8653670" cy="3392554"/>
          </a:xfrm>
        </p:spPr>
        <p:txBody>
          <a:bodyPr>
            <a:normAutofit lnSpcReduction="10000"/>
          </a:bodyPr>
          <a:lstStyle/>
          <a:p>
            <a:r>
              <a:rPr lang="en-US" sz="2400" dirty="0"/>
              <a:t>The Peer CAT shall start as specified </a:t>
            </a:r>
          </a:p>
          <a:p>
            <a:r>
              <a:rPr lang="en-US" sz="2400" dirty="0"/>
              <a:t> half of the questions shall be from  week’s lesson and some from past papers</a:t>
            </a:r>
          </a:p>
          <a:p>
            <a:r>
              <a:rPr lang="en-US" sz="2400" dirty="0"/>
              <a:t>The Subject captains sets and marks the CAT, the Brigadier is in charge of coordination and reports to the principal. </a:t>
            </a:r>
          </a:p>
          <a:p>
            <a:r>
              <a:rPr lang="en-US" sz="2400" dirty="0"/>
              <a:t>The signed list of the candidates must be submitted to the principal after the peer CAT</a:t>
            </a:r>
          </a:p>
        </p:txBody>
      </p:sp>
      <p:graphicFrame>
        <p:nvGraphicFramePr>
          <p:cNvPr id="4" name="Content Placeholder 3">
            <a:extLst>
              <a:ext uri="{FF2B5EF4-FFF2-40B4-BE49-F238E27FC236}">
                <a16:creationId xmlns:a16="http://schemas.microsoft.com/office/drawing/2014/main" id="{C75D5BAB-B45D-4F8C-AF35-FB2D3E88701D}"/>
              </a:ext>
            </a:extLst>
          </p:cNvPr>
          <p:cNvGraphicFramePr>
            <a:graphicFrameLocks/>
          </p:cNvGraphicFramePr>
          <p:nvPr>
            <p:extLst/>
          </p:nvPr>
        </p:nvGraphicFramePr>
        <p:xfrm>
          <a:off x="45720" y="1489953"/>
          <a:ext cx="9098280" cy="1944761"/>
        </p:xfrm>
        <a:graphic>
          <a:graphicData uri="http://schemas.openxmlformats.org/drawingml/2006/table">
            <a:tbl>
              <a:tblPr/>
              <a:tblGrid>
                <a:gridCol w="9098280">
                  <a:extLst>
                    <a:ext uri="{9D8B030D-6E8A-4147-A177-3AD203B41FA5}">
                      <a16:colId xmlns:a16="http://schemas.microsoft.com/office/drawing/2014/main" val="2995005168"/>
                    </a:ext>
                  </a:extLst>
                </a:gridCol>
              </a:tblGrid>
              <a:tr h="733025">
                <a:tc>
                  <a:txBody>
                    <a:bodyPr/>
                    <a:lstStyle/>
                    <a:p>
                      <a:pPr algn="l" fontAlgn="t"/>
                      <a:r>
                        <a:rPr lang="en-US" sz="2400" b="0" i="0" u="none" strike="noStrike" dirty="0">
                          <a:solidFill>
                            <a:srgbClr val="000000"/>
                          </a:solidFill>
                          <a:effectLst/>
                          <a:latin typeface="Times New Roman" panose="02020603050405020304" pitchFamily="18" charset="0"/>
                        </a:rPr>
                        <a:t>Name,_______________ Admission Number, ____ Date, _______                                                 </a:t>
                      </a:r>
                    </a:p>
                  </a:txBody>
                  <a:tcPr marL="9525" marR="9525" marT="9525" marB="0">
                    <a:lnL>
                      <a:noFill/>
                    </a:lnL>
                    <a:lnR>
                      <a:noFill/>
                    </a:lnR>
                    <a:lnT>
                      <a:noFill/>
                    </a:lnT>
                    <a:lnB>
                      <a:noFill/>
                    </a:lnB>
                    <a:solidFill>
                      <a:schemeClr val="tx1"/>
                    </a:solidFill>
                  </a:tcPr>
                </a:tc>
                <a:extLst>
                  <a:ext uri="{0D108BD9-81ED-4DB2-BD59-A6C34878D82A}">
                    <a16:rowId xmlns:a16="http://schemas.microsoft.com/office/drawing/2014/main" val="475616673"/>
                  </a:ext>
                </a:extLst>
              </a:tr>
              <a:tr h="463751">
                <a:tc>
                  <a:txBody>
                    <a:bodyPr/>
                    <a:lstStyle/>
                    <a:p>
                      <a:pPr algn="l" fontAlgn="t"/>
                      <a:r>
                        <a:rPr lang="en-US" sz="2400" b="0" i="0" u="none" strike="noStrike" dirty="0">
                          <a:solidFill>
                            <a:srgbClr val="000000"/>
                          </a:solidFill>
                          <a:effectLst/>
                          <a:latin typeface="Times New Roman" panose="02020603050405020304" pitchFamily="18" charset="0"/>
                        </a:rPr>
                        <a:t> Peer CAT No ______ Previous peer CAT marks ________ Target _____ </a:t>
                      </a:r>
                    </a:p>
                  </a:txBody>
                  <a:tcPr marL="9525" marR="9525" marT="9525" marB="0">
                    <a:lnL>
                      <a:noFill/>
                    </a:lnL>
                    <a:lnR>
                      <a:noFill/>
                    </a:lnR>
                    <a:lnT>
                      <a:noFill/>
                    </a:lnT>
                    <a:lnB>
                      <a:noFill/>
                    </a:lnB>
                    <a:solidFill>
                      <a:schemeClr val="tx1"/>
                    </a:solidFill>
                  </a:tcPr>
                </a:tc>
                <a:extLst>
                  <a:ext uri="{0D108BD9-81ED-4DB2-BD59-A6C34878D82A}">
                    <a16:rowId xmlns:a16="http://schemas.microsoft.com/office/drawing/2014/main" val="248871153"/>
                  </a:ext>
                </a:extLst>
              </a:tr>
              <a:tr h="747985">
                <a:tc>
                  <a:txBody>
                    <a:bodyPr/>
                    <a:lstStyle/>
                    <a:p>
                      <a:pPr algn="l" fontAlgn="t"/>
                      <a:r>
                        <a:rPr lang="en-US" sz="2400" b="0" i="0" u="none" strike="noStrike" dirty="0">
                          <a:solidFill>
                            <a:srgbClr val="000000"/>
                          </a:solidFill>
                          <a:effectLst/>
                          <a:latin typeface="Times New Roman" panose="02020603050405020304" pitchFamily="18" charset="0"/>
                        </a:rPr>
                        <a:t> Syllabus Coverage % _______ My  Lieutenant_____ Sign____________</a:t>
                      </a:r>
                    </a:p>
                  </a:txBody>
                  <a:tcPr marL="9525" marR="9525" marT="9525" marB="0">
                    <a:lnL>
                      <a:noFill/>
                    </a:lnL>
                    <a:lnR>
                      <a:noFill/>
                    </a:lnR>
                    <a:lnT>
                      <a:noFill/>
                    </a:lnT>
                    <a:lnB>
                      <a:noFill/>
                    </a:lnB>
                    <a:solidFill>
                      <a:schemeClr val="tx1"/>
                    </a:solidFill>
                  </a:tcPr>
                </a:tc>
                <a:extLst>
                  <a:ext uri="{0D108BD9-81ED-4DB2-BD59-A6C34878D82A}">
                    <a16:rowId xmlns:a16="http://schemas.microsoft.com/office/drawing/2014/main" val="3113831419"/>
                  </a:ext>
                </a:extLst>
              </a:tr>
            </a:tbl>
          </a:graphicData>
        </a:graphic>
      </p:graphicFrame>
      <p:sp>
        <p:nvSpPr>
          <p:cNvPr id="5" name="Slide Number Placeholder 4">
            <a:extLst>
              <a:ext uri="{FF2B5EF4-FFF2-40B4-BE49-F238E27FC236}">
                <a16:creationId xmlns:a16="http://schemas.microsoft.com/office/drawing/2014/main" id="{22D54F67-1C2E-4945-98EF-0B66D62C13D9}"/>
              </a:ext>
            </a:extLst>
          </p:cNvPr>
          <p:cNvSpPr>
            <a:spLocks noGrp="1"/>
          </p:cNvSpPr>
          <p:nvPr>
            <p:ph type="sldNum" sz="quarter" idx="12"/>
          </p:nvPr>
        </p:nvSpPr>
        <p:spPr/>
        <p:txBody>
          <a:bodyPr/>
          <a:lstStyle/>
          <a:p>
            <a:fld id="{B63F9FC1-FFDC-4ACC-8C90-9BC1A97C67CF}" type="slidenum">
              <a:rPr lang="en-US" smtClean="0"/>
              <a:t>34</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40488428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B769-069B-4CA5-8739-B9B8BF7897B2}"/>
              </a:ext>
            </a:extLst>
          </p:cNvPr>
          <p:cNvSpPr>
            <a:spLocks noGrp="1"/>
          </p:cNvSpPr>
          <p:nvPr>
            <p:ph type="title"/>
          </p:nvPr>
        </p:nvSpPr>
        <p:spPr>
          <a:xfrm>
            <a:off x="484710" y="121412"/>
            <a:ext cx="7055380" cy="1323075"/>
          </a:xfrm>
        </p:spPr>
        <p:txBody>
          <a:bodyPr/>
          <a:lstStyle/>
          <a:p>
            <a:r>
              <a:rPr lang="en-US" sz="4800" b="1" dirty="0">
                <a:ln w="22225">
                  <a:solidFill>
                    <a:schemeClr val="accent2"/>
                  </a:solidFill>
                  <a:prstDash val="solid"/>
                </a:ln>
                <a:solidFill>
                  <a:schemeClr val="accent2">
                    <a:lumMod val="40000"/>
                    <a:lumOff val="60000"/>
                  </a:schemeClr>
                </a:solidFill>
              </a:rPr>
              <a:t>Objectives</a:t>
            </a:r>
            <a:r>
              <a:rPr lang="en-US" sz="4800" dirty="0"/>
              <a:t>: </a:t>
            </a:r>
            <a:r>
              <a:rPr lang="en-US" sz="4800" b="1" dirty="0">
                <a:ln w="22225">
                  <a:solidFill>
                    <a:schemeClr val="accent2"/>
                  </a:solidFill>
                  <a:prstDash val="solid"/>
                </a:ln>
                <a:solidFill>
                  <a:schemeClr val="accent2">
                    <a:lumMod val="40000"/>
                    <a:lumOff val="60000"/>
                  </a:schemeClr>
                </a:solidFill>
              </a:rPr>
              <a:t>PEER</a:t>
            </a:r>
            <a:r>
              <a:rPr lang="en-US" sz="4800" dirty="0"/>
              <a:t> </a:t>
            </a:r>
            <a:r>
              <a:rPr lang="en-US" sz="4800" b="1" dirty="0">
                <a:ln w="22225">
                  <a:solidFill>
                    <a:schemeClr val="accent2"/>
                  </a:solidFill>
                  <a:prstDash val="solid"/>
                </a:ln>
                <a:solidFill>
                  <a:schemeClr val="accent2">
                    <a:lumMod val="40000"/>
                    <a:lumOff val="60000"/>
                  </a:schemeClr>
                </a:solidFill>
              </a:rPr>
              <a:t>CAT</a:t>
            </a:r>
            <a:r>
              <a:rPr lang="en-US" sz="4800" dirty="0"/>
              <a:t> </a:t>
            </a:r>
          </a:p>
        </p:txBody>
      </p:sp>
      <p:sp>
        <p:nvSpPr>
          <p:cNvPr id="3" name="Content Placeholder 2">
            <a:extLst>
              <a:ext uri="{FF2B5EF4-FFF2-40B4-BE49-F238E27FC236}">
                <a16:creationId xmlns:a16="http://schemas.microsoft.com/office/drawing/2014/main" id="{D33FDDAB-AFB0-4A6B-9AEB-8EF1EDA1AB56}"/>
              </a:ext>
            </a:extLst>
          </p:cNvPr>
          <p:cNvSpPr>
            <a:spLocks noGrp="1"/>
          </p:cNvSpPr>
          <p:nvPr>
            <p:ph idx="1"/>
          </p:nvPr>
        </p:nvSpPr>
        <p:spPr>
          <a:xfrm>
            <a:off x="484710" y="1444487"/>
            <a:ext cx="8221968" cy="4803919"/>
          </a:xfrm>
        </p:spPr>
        <p:txBody>
          <a:bodyPr>
            <a:normAutofit/>
          </a:bodyPr>
          <a:lstStyle/>
          <a:p>
            <a:r>
              <a:rPr lang="en-US" sz="3200" dirty="0"/>
              <a:t>The Students To Revise,</a:t>
            </a:r>
          </a:p>
          <a:p>
            <a:r>
              <a:rPr lang="en-US" sz="3200" dirty="0"/>
              <a:t> Reduce Time Wastage During Free Time, </a:t>
            </a:r>
          </a:p>
          <a:p>
            <a:r>
              <a:rPr lang="en-US" sz="3200" dirty="0"/>
              <a:t>Enhanced Team Work </a:t>
            </a:r>
          </a:p>
          <a:p>
            <a:r>
              <a:rPr lang="en-US" sz="3200" dirty="0"/>
              <a:t>Formation Of Study Groups And </a:t>
            </a:r>
          </a:p>
          <a:p>
            <a:r>
              <a:rPr lang="en-US" sz="3200" dirty="0"/>
              <a:t>Reduce The Academic Tail. </a:t>
            </a:r>
          </a:p>
          <a:p>
            <a:endParaRPr lang="en-US" sz="3200" dirty="0"/>
          </a:p>
        </p:txBody>
      </p:sp>
      <p:pic>
        <p:nvPicPr>
          <p:cNvPr id="4" name="Picture 3">
            <a:extLst>
              <a:ext uri="{FF2B5EF4-FFF2-40B4-BE49-F238E27FC236}">
                <a16:creationId xmlns:a16="http://schemas.microsoft.com/office/drawing/2014/main" id="{9E9FD6F0-658C-416C-A1D3-C81F4B63E00E}"/>
              </a:ext>
            </a:extLst>
          </p:cNvPr>
          <p:cNvPicPr>
            <a:picLocks noChangeAspect="1"/>
          </p:cNvPicPr>
          <p:nvPr/>
        </p:nvPicPr>
        <p:blipFill>
          <a:blip r:embed="rId2"/>
          <a:stretch>
            <a:fillRect/>
          </a:stretch>
        </p:blipFill>
        <p:spPr>
          <a:xfrm>
            <a:off x="7540090" y="782949"/>
            <a:ext cx="1603910" cy="1484955"/>
          </a:xfrm>
          <a:prstGeom prst="rect">
            <a:avLst/>
          </a:prstGeom>
        </p:spPr>
      </p:pic>
      <p:sp>
        <p:nvSpPr>
          <p:cNvPr id="5" name="Slide Number Placeholder 4">
            <a:extLst>
              <a:ext uri="{FF2B5EF4-FFF2-40B4-BE49-F238E27FC236}">
                <a16:creationId xmlns:a16="http://schemas.microsoft.com/office/drawing/2014/main" id="{60572031-1234-44F7-BFD1-530E820FE6B9}"/>
              </a:ext>
            </a:extLst>
          </p:cNvPr>
          <p:cNvSpPr>
            <a:spLocks noGrp="1"/>
          </p:cNvSpPr>
          <p:nvPr>
            <p:ph type="sldNum" sz="quarter" idx="12"/>
          </p:nvPr>
        </p:nvSpPr>
        <p:spPr/>
        <p:txBody>
          <a:bodyPr/>
          <a:lstStyle/>
          <a:p>
            <a:fld id="{B63F9FC1-FFDC-4ACC-8C90-9BC1A97C67CF}" type="slidenum">
              <a:rPr lang="en-US" smtClean="0"/>
              <a:t>35</a:t>
            </a:fld>
            <a:endParaRPr lang="en-US"/>
          </a:p>
        </p:txBody>
      </p:sp>
      <p:sp>
        <p:nvSpPr>
          <p:cNvPr id="6" name="Rectangle 5">
            <a:extLst>
              <a:ext uri="{FF2B5EF4-FFF2-40B4-BE49-F238E27FC236}">
                <a16:creationId xmlns:a16="http://schemas.microsoft.com/office/drawing/2014/main" id="{106D83D9-5FEF-4BC6-BCB7-B950FAD1B48F}"/>
              </a:ext>
            </a:extLst>
          </p:cNvPr>
          <p:cNvSpPr/>
          <p:nvPr/>
        </p:nvSpPr>
        <p:spPr>
          <a:xfrm>
            <a:off x="-15240" y="5675363"/>
            <a:ext cx="9159240" cy="954107"/>
          </a:xfrm>
          <a:prstGeom prst="rect">
            <a:avLst/>
          </a:prstGeom>
        </p:spPr>
        <p:txBody>
          <a:bodyPr wrap="square">
            <a:spAutoFit/>
          </a:bodyPr>
          <a:lstStyle/>
          <a:p>
            <a:pPr lvl="0" algn="ctr" defTabSz="914400" eaLnBrk="0" fontAlgn="base" hangingPunct="0">
              <a:spcBef>
                <a:spcPct val="0"/>
              </a:spcBef>
              <a:spcAft>
                <a:spcPct val="0"/>
              </a:spcAft>
              <a:buClrTx/>
              <a:buSzTx/>
              <a:buFont typeface="Wingdings" panose="05000000000000000000" pitchFamily="2" charset="2"/>
              <a:buChar char="ü"/>
            </a:pPr>
            <a:r>
              <a:rPr lang="en-US" altLang="en-US" sz="2800"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There </a:t>
            </a:r>
            <a:r>
              <a:rPr lang="en-US" altLang="en-US" sz="2800" b="1"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is</a:t>
            </a:r>
            <a:r>
              <a:rPr lang="en-US" altLang="en-US" sz="2800"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 one thing stronger than all the armies in the world, and that </a:t>
            </a:r>
            <a:r>
              <a:rPr lang="en-US" altLang="en-US" sz="2800" b="1"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is</a:t>
            </a:r>
            <a:r>
              <a:rPr lang="en-US" altLang="en-US" sz="2800"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 an </a:t>
            </a:r>
            <a:r>
              <a:rPr lang="en-US" altLang="en-US" sz="2800" b="1"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idea whose</a:t>
            </a:r>
            <a:r>
              <a:rPr lang="en-US" altLang="en-US" sz="2800"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 time </a:t>
            </a:r>
            <a:r>
              <a:rPr lang="en-US" altLang="en-US" sz="2800" b="1"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has come</a:t>
            </a:r>
            <a:r>
              <a:rPr lang="en-US" altLang="en-US" sz="2800"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a:t>
            </a:r>
            <a:endParaRPr lang="en-US" altLang="en-US" sz="2800" dirty="0">
              <a:solidFill>
                <a:srgbClr val="FFFF00"/>
              </a:solidFill>
            </a:endParaRPr>
          </a:p>
        </p:txBody>
      </p:sp>
      <p:sp>
        <p:nvSpPr>
          <p:cNvPr id="7" name="Footer Placeholder 6"/>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2082562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9D45D9F-6742-4F32-9F63-C125F7021F1F}"/>
              </a:ext>
            </a:extLst>
          </p:cNvPr>
          <p:cNvSpPr>
            <a:spLocks noGrp="1"/>
          </p:cNvSpPr>
          <p:nvPr>
            <p:ph idx="1"/>
          </p:nvPr>
        </p:nvSpPr>
        <p:spPr>
          <a:xfrm>
            <a:off x="4041913" y="251792"/>
            <a:ext cx="5102088" cy="6341514"/>
          </a:xfrm>
        </p:spPr>
        <p:txBody>
          <a:bodyPr>
            <a:normAutofit fontScale="92500"/>
          </a:bodyPr>
          <a:lstStyle/>
          <a:p>
            <a:pPr algn="ctr"/>
            <a:r>
              <a:rPr lang="en-US" sz="4800" i="1" dirty="0"/>
              <a:t>“I am convinced that the best learning takes place when the learner takes charge of their own learning” </a:t>
            </a:r>
            <a:r>
              <a:rPr lang="en-US" sz="4800" b="1" i="1" dirty="0">
                <a:solidFill>
                  <a:srgbClr val="FFFF00"/>
                </a:solidFill>
              </a:rPr>
              <a:t>Seymour Papert</a:t>
            </a:r>
            <a:endParaRPr lang="en-US" sz="4800" b="1" dirty="0">
              <a:solidFill>
                <a:srgbClr val="FFFF00"/>
              </a:solidFill>
            </a:endParaRPr>
          </a:p>
          <a:p>
            <a:endParaRPr lang="en-US" dirty="0"/>
          </a:p>
        </p:txBody>
      </p:sp>
      <p:pic>
        <p:nvPicPr>
          <p:cNvPr id="1026" name="Picture 8" descr="Image result for Seymour Papert">
            <a:extLst>
              <a:ext uri="{FF2B5EF4-FFF2-40B4-BE49-F238E27FC236}">
                <a16:creationId xmlns:a16="http://schemas.microsoft.com/office/drawing/2014/main" id="{EE02AA51-A198-4740-A08F-54DA27C5D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235"/>
          <a:stretch>
            <a:fillRect/>
          </a:stretch>
        </p:blipFill>
        <p:spPr bwMode="auto">
          <a:xfrm>
            <a:off x="655931" y="395288"/>
            <a:ext cx="1636696" cy="2332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4">
            <a:extLst>
              <a:ext uri="{FF2B5EF4-FFF2-40B4-BE49-F238E27FC236}">
                <a16:creationId xmlns:a16="http://schemas.microsoft.com/office/drawing/2014/main" id="{E5D9BC54-9575-4CA7-8F1B-3FADE09AB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74" y="3233530"/>
            <a:ext cx="3229182" cy="3229182"/>
          </a:xfrm>
          <a:prstGeom prst="rect">
            <a:avLst/>
          </a:prstGeom>
        </p:spPr>
      </p:pic>
      <p:sp>
        <p:nvSpPr>
          <p:cNvPr id="2" name="Slide Number Placeholder 1">
            <a:extLst>
              <a:ext uri="{FF2B5EF4-FFF2-40B4-BE49-F238E27FC236}">
                <a16:creationId xmlns:a16="http://schemas.microsoft.com/office/drawing/2014/main" id="{17F4B920-A059-4A2C-86EE-04A60A37F6F1}"/>
              </a:ext>
            </a:extLst>
          </p:cNvPr>
          <p:cNvSpPr>
            <a:spLocks noGrp="1"/>
          </p:cNvSpPr>
          <p:nvPr>
            <p:ph type="sldNum" sz="quarter" idx="12"/>
          </p:nvPr>
        </p:nvSpPr>
        <p:spPr/>
        <p:txBody>
          <a:bodyPr/>
          <a:lstStyle/>
          <a:p>
            <a:fld id="{B63F9FC1-FFDC-4ACC-8C90-9BC1A97C67CF}" type="slidenum">
              <a:rPr lang="en-US" smtClean="0"/>
              <a:t>36</a:t>
            </a:fld>
            <a:endParaRPr lang="en-US"/>
          </a:p>
        </p:txBody>
      </p:sp>
      <p:sp>
        <p:nvSpPr>
          <p:cNvPr id="3" name="Footer Placeholder 2"/>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15009340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09638" y="566738"/>
            <a:ext cx="7015162" cy="3832225"/>
          </a:xfrm>
        </p:spPr>
      </p:pic>
      <p:sp>
        <p:nvSpPr>
          <p:cNvPr id="262147" name="Rectangle 1"/>
          <p:cNvSpPr>
            <a:spLocks noChangeArrowheads="1"/>
          </p:cNvSpPr>
          <p:nvPr/>
        </p:nvSpPr>
        <p:spPr bwMode="auto">
          <a:xfrm>
            <a:off x="0" y="4549775"/>
            <a:ext cx="92852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1714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lvl="1" eaLnBrk="1" hangingPunct="1">
              <a:spcBef>
                <a:spcPts val="750"/>
              </a:spcBef>
            </a:pPr>
            <a:r>
              <a:rPr lang="en-GB" sz="3600" b="1" i="1" dirty="0"/>
              <a:t>And the things that thou hast heard of me among many witnesses, the same commit thou to faithful men, who shall be able to teach others also (2</a:t>
            </a:r>
            <a:r>
              <a:rPr lang="en-GB" sz="3600" b="1" i="1" baseline="30000" dirty="0"/>
              <a:t>nd</a:t>
            </a:r>
            <a:r>
              <a:rPr lang="en-GB" sz="3600" b="1" i="1" dirty="0"/>
              <a:t> Timothy 2:2)</a:t>
            </a:r>
            <a:endParaRPr lang="en-GB" sz="4000" b="1" i="1" dirty="0"/>
          </a:p>
        </p:txBody>
      </p:sp>
      <p:sp>
        <p:nvSpPr>
          <p:cNvPr id="5" name="Slide Number Placeholder 4"/>
          <p:cNvSpPr>
            <a:spLocks noGrp="1"/>
          </p:cNvSpPr>
          <p:nvPr>
            <p:ph type="sldNum" sz="quarter" idx="12"/>
          </p:nvPr>
        </p:nvSpPr>
        <p:spPr/>
        <p:txBody>
          <a:bodyPr/>
          <a:lstStyle/>
          <a:p>
            <a:pPr>
              <a:defRPr/>
            </a:pPr>
            <a:fld id="{F6122B33-637F-4EFE-8C34-491AC37CD285}" type="slidenum">
              <a:rPr lang="en-US"/>
              <a:pPr>
                <a:defRPr/>
              </a:pPr>
              <a:t>37</a:t>
            </a:fld>
            <a:endParaRPr lang="en-US"/>
          </a:p>
        </p:txBody>
      </p:sp>
      <p:sp>
        <p:nvSpPr>
          <p:cNvPr id="2" name="Footer Placeholder 1"/>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8162274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6C46-9678-4AE3-BCBF-26C6F1B87CC0}"/>
              </a:ext>
            </a:extLst>
          </p:cNvPr>
          <p:cNvSpPr>
            <a:spLocks noGrp="1"/>
          </p:cNvSpPr>
          <p:nvPr>
            <p:ph type="title"/>
          </p:nvPr>
        </p:nvSpPr>
        <p:spPr>
          <a:xfrm>
            <a:off x="1044310" y="113036"/>
            <a:ext cx="7055380" cy="1400530"/>
          </a:xfrm>
        </p:spPr>
        <p:txBody>
          <a:bodyPr/>
          <a:lstStyle/>
          <a:p>
            <a:pPr algn="ctr"/>
            <a:r>
              <a:rPr lang="en-US" dirty="0"/>
              <a:t>STRATEGISE TO IMPLEMENENT SPAD</a:t>
            </a:r>
          </a:p>
        </p:txBody>
      </p:sp>
      <p:sp>
        <p:nvSpPr>
          <p:cNvPr id="3" name="Content Placeholder 2">
            <a:extLst>
              <a:ext uri="{FF2B5EF4-FFF2-40B4-BE49-F238E27FC236}">
                <a16:creationId xmlns:a16="http://schemas.microsoft.com/office/drawing/2014/main" id="{D39E01D1-650C-49A1-A6C3-DCD612650374}"/>
              </a:ext>
            </a:extLst>
          </p:cNvPr>
          <p:cNvSpPr>
            <a:spLocks noGrp="1"/>
          </p:cNvSpPr>
          <p:nvPr>
            <p:ph idx="1"/>
          </p:nvPr>
        </p:nvSpPr>
        <p:spPr>
          <a:xfrm>
            <a:off x="827700" y="1803049"/>
            <a:ext cx="7984996" cy="4730273"/>
          </a:xfrm>
        </p:spPr>
        <p:txBody>
          <a:bodyPr>
            <a:normAutofit lnSpcReduction="10000"/>
          </a:bodyPr>
          <a:lstStyle/>
          <a:p>
            <a:r>
              <a:rPr lang="en-US" sz="2800" dirty="0"/>
              <a:t>Life Skills Lesson</a:t>
            </a:r>
          </a:p>
          <a:p>
            <a:r>
              <a:rPr lang="en-US" sz="2800" dirty="0"/>
              <a:t>CAT one marks</a:t>
            </a:r>
          </a:p>
          <a:p>
            <a:r>
              <a:rPr lang="en-US" sz="2800" dirty="0"/>
              <a:t>Motivation</a:t>
            </a:r>
          </a:p>
          <a:p>
            <a:r>
              <a:rPr lang="en-US" sz="2800" dirty="0"/>
              <a:t>Results announcement by students</a:t>
            </a:r>
          </a:p>
          <a:p>
            <a:r>
              <a:rPr lang="en-US" sz="2800" dirty="0"/>
              <a:t>Badges</a:t>
            </a:r>
          </a:p>
          <a:p>
            <a:r>
              <a:rPr lang="en-US" sz="2800" dirty="0"/>
              <a:t>Spad Book for Captains</a:t>
            </a:r>
          </a:p>
          <a:p>
            <a:r>
              <a:rPr lang="en-US" sz="2800" dirty="0"/>
              <a:t>Trips</a:t>
            </a:r>
          </a:p>
          <a:p>
            <a:r>
              <a:rPr lang="en-US" sz="2800" dirty="0"/>
              <a:t>Result Banner</a:t>
            </a:r>
          </a:p>
          <a:p>
            <a:r>
              <a:rPr lang="en-US" sz="2800" dirty="0"/>
              <a:t>Target and Strategies projects</a:t>
            </a:r>
          </a:p>
          <a:p>
            <a:endParaRPr lang="en-US" sz="2800" dirty="0"/>
          </a:p>
          <a:p>
            <a:endParaRPr lang="en-US" dirty="0"/>
          </a:p>
          <a:p>
            <a:endParaRPr lang="en-US" dirty="0"/>
          </a:p>
          <a:p>
            <a:endParaRPr lang="en-US" dirty="0"/>
          </a:p>
        </p:txBody>
      </p:sp>
      <p:pic>
        <p:nvPicPr>
          <p:cNvPr id="4" name="Content Placeholder 4">
            <a:extLst>
              <a:ext uri="{FF2B5EF4-FFF2-40B4-BE49-F238E27FC236}">
                <a16:creationId xmlns:a16="http://schemas.microsoft.com/office/drawing/2014/main" id="{CD35CB44-36B7-4625-89C8-D7F49F6B59DE}"/>
              </a:ext>
            </a:extLst>
          </p:cNvPr>
          <p:cNvPicPr>
            <a:picLocks noChangeAspect="1"/>
          </p:cNvPicPr>
          <p:nvPr/>
        </p:nvPicPr>
        <p:blipFill rotWithShape="1">
          <a:blip r:embed="rId2">
            <a:extLst>
              <a:ext uri="{28A0092B-C50C-407E-A947-70E740481C1C}">
                <a14:useLocalDpi xmlns:a14="http://schemas.microsoft.com/office/drawing/2010/main" val="0"/>
              </a:ext>
            </a:extLst>
          </a:blip>
          <a:srcRect l="32785" r="36499" b="48437"/>
          <a:stretch/>
        </p:blipFill>
        <p:spPr>
          <a:xfrm rot="5400000">
            <a:off x="5846542" y="4368855"/>
            <a:ext cx="1056963" cy="1330737"/>
          </a:xfrm>
          <a:prstGeom prst="rect">
            <a:avLst/>
          </a:prstGeom>
        </p:spPr>
      </p:pic>
      <p:pic>
        <p:nvPicPr>
          <p:cNvPr id="5" name="Picture 4">
            <a:extLst>
              <a:ext uri="{FF2B5EF4-FFF2-40B4-BE49-F238E27FC236}">
                <a16:creationId xmlns:a16="http://schemas.microsoft.com/office/drawing/2014/main" id="{1A427822-47C3-499F-A454-26B29660A3EA}"/>
              </a:ext>
            </a:extLst>
          </p:cNvPr>
          <p:cNvPicPr>
            <a:picLocks noChangeAspect="1"/>
          </p:cNvPicPr>
          <p:nvPr/>
        </p:nvPicPr>
        <p:blipFill rotWithShape="1">
          <a:blip r:embed="rId3">
            <a:extLst>
              <a:ext uri="{28A0092B-C50C-407E-A947-70E740481C1C}">
                <a14:useLocalDpi xmlns:a14="http://schemas.microsoft.com/office/drawing/2010/main" val="0"/>
              </a:ext>
            </a:extLst>
          </a:blip>
          <a:srcRect l="36328" t="35829" r="31208"/>
          <a:stretch/>
        </p:blipFill>
        <p:spPr>
          <a:xfrm rot="5400000">
            <a:off x="5147942" y="1827600"/>
            <a:ext cx="1188886" cy="1762539"/>
          </a:xfrm>
          <a:prstGeom prst="rect">
            <a:avLst/>
          </a:prstGeom>
        </p:spPr>
      </p:pic>
      <p:pic>
        <p:nvPicPr>
          <p:cNvPr id="6" name="Picture 5">
            <a:extLst>
              <a:ext uri="{FF2B5EF4-FFF2-40B4-BE49-F238E27FC236}">
                <a16:creationId xmlns:a16="http://schemas.microsoft.com/office/drawing/2014/main" id="{F5243BA3-31E9-4992-864D-96093F11AC64}"/>
              </a:ext>
            </a:extLst>
          </p:cNvPr>
          <p:cNvPicPr>
            <a:picLocks noChangeAspect="1"/>
          </p:cNvPicPr>
          <p:nvPr/>
        </p:nvPicPr>
        <p:blipFill rotWithShape="1">
          <a:blip r:embed="rId4">
            <a:extLst>
              <a:ext uri="{28A0092B-C50C-407E-A947-70E740481C1C}">
                <a14:useLocalDpi xmlns:a14="http://schemas.microsoft.com/office/drawing/2010/main" val="0"/>
              </a:ext>
            </a:extLst>
          </a:blip>
          <a:srcRect l="39614" t="50000" r="33719"/>
          <a:stretch/>
        </p:blipFill>
        <p:spPr>
          <a:xfrm rot="5400000">
            <a:off x="7501253" y="4813458"/>
            <a:ext cx="1188888" cy="1671874"/>
          </a:xfrm>
          <a:prstGeom prst="rect">
            <a:avLst/>
          </a:prstGeom>
        </p:spPr>
      </p:pic>
      <p:sp>
        <p:nvSpPr>
          <p:cNvPr id="8" name="Slide Number Placeholder 7">
            <a:extLst>
              <a:ext uri="{FF2B5EF4-FFF2-40B4-BE49-F238E27FC236}">
                <a16:creationId xmlns:a16="http://schemas.microsoft.com/office/drawing/2014/main" id="{E698E19A-2598-483F-A8C0-8684FF570F89}"/>
              </a:ext>
            </a:extLst>
          </p:cNvPr>
          <p:cNvSpPr>
            <a:spLocks noGrp="1"/>
          </p:cNvSpPr>
          <p:nvPr>
            <p:ph type="sldNum" sz="quarter" idx="12"/>
          </p:nvPr>
        </p:nvSpPr>
        <p:spPr/>
        <p:txBody>
          <a:bodyPr/>
          <a:lstStyle/>
          <a:p>
            <a:fld id="{B63F9FC1-FFDC-4ACC-8C90-9BC1A97C67CF}" type="slidenum">
              <a:rPr lang="en-US" smtClean="0"/>
              <a:t>38</a:t>
            </a:fld>
            <a:endParaRPr lang="en-US"/>
          </a:p>
        </p:txBody>
      </p:sp>
      <p:sp>
        <p:nvSpPr>
          <p:cNvPr id="9" name="Footer Placeholder 8"/>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9581843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D2EAF-4ECA-4969-B486-97B6180A5251}"/>
              </a:ext>
            </a:extLst>
          </p:cNvPr>
          <p:cNvSpPr>
            <a:spLocks noGrp="1"/>
          </p:cNvSpPr>
          <p:nvPr>
            <p:ph type="title"/>
          </p:nvPr>
        </p:nvSpPr>
        <p:spPr/>
        <p:txBody>
          <a:bodyPr/>
          <a:lstStyle/>
          <a:p>
            <a:r>
              <a:rPr lang="en-US" dirty="0"/>
              <a:t>There is a missing piece. There are four pieces</a:t>
            </a:r>
            <a:br>
              <a:rPr lang="en-US" dirty="0"/>
            </a:br>
            <a:endParaRPr lang="en-US" dirty="0"/>
          </a:p>
        </p:txBody>
      </p:sp>
      <p:sp>
        <p:nvSpPr>
          <p:cNvPr id="3" name="Content Placeholder 2">
            <a:extLst>
              <a:ext uri="{FF2B5EF4-FFF2-40B4-BE49-F238E27FC236}">
                <a16:creationId xmlns:a16="http://schemas.microsoft.com/office/drawing/2014/main" id="{432433A2-96F6-41C9-93CE-B10B25B4D2CD}"/>
              </a:ext>
            </a:extLst>
          </p:cNvPr>
          <p:cNvSpPr>
            <a:spLocks noGrp="1"/>
          </p:cNvSpPr>
          <p:nvPr>
            <p:ph idx="1"/>
          </p:nvPr>
        </p:nvSpPr>
        <p:spPr/>
        <p:txBody>
          <a:bodyPr/>
          <a:lstStyle/>
          <a:p>
            <a:pPr lvl="0"/>
            <a:r>
              <a:rPr lang="en-US" sz="4400" dirty="0"/>
              <a:t>Parenting.</a:t>
            </a:r>
          </a:p>
          <a:p>
            <a:pPr lvl="0"/>
            <a:r>
              <a:rPr lang="en-US" sz="4400" dirty="0"/>
              <a:t>Technology.</a:t>
            </a:r>
          </a:p>
          <a:p>
            <a:pPr lvl="0"/>
            <a:r>
              <a:rPr lang="en-US" sz="4400" dirty="0"/>
              <a:t>Impatience.</a:t>
            </a:r>
          </a:p>
          <a:p>
            <a:pPr lvl="0"/>
            <a:r>
              <a:rPr lang="en-US" sz="4400" dirty="0"/>
              <a:t>Environment.</a:t>
            </a:r>
          </a:p>
          <a:p>
            <a:endParaRPr lang="en-US" dirty="0"/>
          </a:p>
        </p:txBody>
      </p:sp>
      <p:sp>
        <p:nvSpPr>
          <p:cNvPr id="4" name="Slide Number Placeholder 3">
            <a:extLst>
              <a:ext uri="{FF2B5EF4-FFF2-40B4-BE49-F238E27FC236}">
                <a16:creationId xmlns:a16="http://schemas.microsoft.com/office/drawing/2014/main" id="{4447845A-1DD4-4680-A6D8-DE7BA2F1A778}"/>
              </a:ext>
            </a:extLst>
          </p:cNvPr>
          <p:cNvSpPr>
            <a:spLocks noGrp="1"/>
          </p:cNvSpPr>
          <p:nvPr>
            <p:ph type="sldNum" sz="quarter" idx="12"/>
          </p:nvPr>
        </p:nvSpPr>
        <p:spPr/>
        <p:txBody>
          <a:bodyPr/>
          <a:lstStyle/>
          <a:p>
            <a:fld id="{B63F9FC1-FFDC-4ACC-8C90-9BC1A97C67CF}" type="slidenum">
              <a:rPr lang="en-US" smtClean="0"/>
              <a:t>4</a:t>
            </a:fld>
            <a:endParaRPr lang="en-US"/>
          </a:p>
        </p:txBody>
      </p:sp>
      <p:pic>
        <p:nvPicPr>
          <p:cNvPr id="5" name="Content Placeholder 5">
            <a:extLst>
              <a:ext uri="{FF2B5EF4-FFF2-40B4-BE49-F238E27FC236}">
                <a16:creationId xmlns:a16="http://schemas.microsoft.com/office/drawing/2014/main" id="{F1E4FCFB-B2EC-4955-8E75-3D2412D47BF9}"/>
              </a:ext>
            </a:extLst>
          </p:cNvPr>
          <p:cNvPicPr>
            <a:picLocks noChangeAspect="1"/>
          </p:cNvPicPr>
          <p:nvPr/>
        </p:nvPicPr>
        <p:blipFill rotWithShape="1">
          <a:blip r:embed="rId2">
            <a:extLst>
              <a:ext uri="{28A0092B-C50C-407E-A947-70E740481C1C}">
                <a14:useLocalDpi xmlns:a14="http://schemas.microsoft.com/office/drawing/2010/main" val="0"/>
              </a:ext>
            </a:extLst>
          </a:blip>
          <a:srcRect l="27541" r="24576"/>
          <a:stretch/>
        </p:blipFill>
        <p:spPr>
          <a:xfrm rot="5400000">
            <a:off x="4152235" y="1908284"/>
            <a:ext cx="1058778" cy="8610425"/>
          </a:xfrm>
          <a:prstGeom prst="rect">
            <a:avLst/>
          </a:prstGeom>
        </p:spPr>
      </p:pic>
    </p:spTree>
    <p:extLst>
      <p:ext uri="{BB962C8B-B14F-4D97-AF65-F5344CB8AC3E}">
        <p14:creationId xmlns:p14="http://schemas.microsoft.com/office/powerpoint/2010/main" val="2325235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7061-52AB-498F-9A65-8F3C9AC8C488}"/>
              </a:ext>
            </a:extLst>
          </p:cNvPr>
          <p:cNvSpPr>
            <a:spLocks noGrp="1"/>
          </p:cNvSpPr>
          <p:nvPr>
            <p:ph type="title"/>
          </p:nvPr>
        </p:nvSpPr>
        <p:spPr>
          <a:xfrm>
            <a:off x="391945" y="214179"/>
            <a:ext cx="8752055" cy="1400530"/>
          </a:xfrm>
        </p:spPr>
        <p:txBody>
          <a:bodyPr/>
          <a:lstStyle/>
          <a:p>
            <a:r>
              <a:rPr lang="en-US" b="1" dirty="0"/>
              <a:t>The ongoing Silent but Lethal Generational Conflict</a:t>
            </a:r>
            <a:r>
              <a:rPr lang="en-US" dirty="0"/>
              <a:t/>
            </a:r>
            <a:br>
              <a:rPr lang="en-US" dirty="0"/>
            </a:br>
            <a:endParaRPr lang="en-US" dirty="0"/>
          </a:p>
        </p:txBody>
      </p:sp>
      <p:sp>
        <p:nvSpPr>
          <p:cNvPr id="3" name="Content Placeholder 2">
            <a:extLst>
              <a:ext uri="{FF2B5EF4-FFF2-40B4-BE49-F238E27FC236}">
                <a16:creationId xmlns:a16="http://schemas.microsoft.com/office/drawing/2014/main" id="{CB2E978A-7117-4EBC-99C6-42D88BB4A3A4}"/>
              </a:ext>
            </a:extLst>
          </p:cNvPr>
          <p:cNvSpPr>
            <a:spLocks noGrp="1"/>
          </p:cNvSpPr>
          <p:nvPr>
            <p:ph idx="1"/>
          </p:nvPr>
        </p:nvSpPr>
        <p:spPr>
          <a:xfrm>
            <a:off x="503583" y="1802297"/>
            <a:ext cx="8282608" cy="4841524"/>
          </a:xfrm>
        </p:spPr>
        <p:txBody>
          <a:bodyPr>
            <a:normAutofit lnSpcReduction="10000"/>
          </a:bodyPr>
          <a:lstStyle/>
          <a:p>
            <a:r>
              <a:rPr lang="en-US" sz="2400" dirty="0"/>
              <a:t>There is serious generation gap where Generation Y (1984 – 1996) is missing in school leadership. </a:t>
            </a:r>
          </a:p>
          <a:p>
            <a:r>
              <a:rPr lang="en-US" sz="2400" dirty="0"/>
              <a:t>The worse bit is that Baby boomers (1946 – 1964) are handling Generation Z (1997-2014).</a:t>
            </a:r>
          </a:p>
          <a:p>
            <a:r>
              <a:rPr lang="en-US" sz="2400" dirty="0"/>
              <a:t>The negative effects of Baby Boomers and Generation X (1965-1983) is they </a:t>
            </a:r>
            <a:r>
              <a:rPr lang="en-US" sz="2400" dirty="0">
                <a:solidFill>
                  <a:srgbClr val="FFC000"/>
                </a:solidFill>
              </a:rPr>
              <a:t>demonize technology </a:t>
            </a:r>
            <a:r>
              <a:rPr lang="en-US" sz="2400" dirty="0"/>
              <a:t>especially the mobile phone. This unknowing declaring conflict with generation Z</a:t>
            </a:r>
          </a:p>
          <a:p>
            <a:r>
              <a:rPr lang="en-US" sz="2400" dirty="0"/>
              <a:t> </a:t>
            </a:r>
          </a:p>
          <a:p>
            <a:r>
              <a:rPr lang="en-US" sz="2400" dirty="0"/>
              <a:t> </a:t>
            </a:r>
            <a:r>
              <a:rPr lang="en-US" sz="2400" b="1" dirty="0">
                <a:solidFill>
                  <a:srgbClr val="FFFF00"/>
                </a:solidFill>
              </a:rPr>
              <a:t>The Spad model aims at reducing the generational gap for generation Z by involving the students in the academic process.</a:t>
            </a:r>
          </a:p>
          <a:p>
            <a:endParaRPr lang="en-US" dirty="0"/>
          </a:p>
        </p:txBody>
      </p:sp>
      <p:sp>
        <p:nvSpPr>
          <p:cNvPr id="4" name="Slide Number Placeholder 3">
            <a:extLst>
              <a:ext uri="{FF2B5EF4-FFF2-40B4-BE49-F238E27FC236}">
                <a16:creationId xmlns:a16="http://schemas.microsoft.com/office/drawing/2014/main" id="{C6F12CE4-60A6-473A-A65E-BDD878E75BE2}"/>
              </a:ext>
            </a:extLst>
          </p:cNvPr>
          <p:cNvSpPr>
            <a:spLocks noGrp="1"/>
          </p:cNvSpPr>
          <p:nvPr>
            <p:ph type="sldNum" sz="quarter" idx="12"/>
          </p:nvPr>
        </p:nvSpPr>
        <p:spPr/>
        <p:txBody>
          <a:bodyPr/>
          <a:lstStyle/>
          <a:p>
            <a:fld id="{B63F9FC1-FFDC-4ACC-8C90-9BC1A97C67CF}" type="slidenum">
              <a:rPr lang="en-US" smtClean="0"/>
              <a:t>5</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5744480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6539-8103-4CC5-B189-FA6E6CD56BFC}"/>
              </a:ext>
            </a:extLst>
          </p:cNvPr>
          <p:cNvSpPr>
            <a:spLocks noGrp="1"/>
          </p:cNvSpPr>
          <p:nvPr>
            <p:ph type="title"/>
          </p:nvPr>
        </p:nvSpPr>
        <p:spPr>
          <a:xfrm rot="16200000">
            <a:off x="-1704019" y="2395541"/>
            <a:ext cx="5989320" cy="1716398"/>
          </a:xfrm>
          <a:solidFill>
            <a:schemeClr val="accent6"/>
          </a:solidFill>
        </p:spPr>
        <p:txBody>
          <a:bodyPr/>
          <a:lstStyle/>
          <a:p>
            <a:r>
              <a:rPr lang="en-US" dirty="0"/>
              <a:t>We can’t escape </a:t>
            </a:r>
            <a:r>
              <a:rPr lang="en-US" dirty="0" smtClean="0"/>
              <a:t>our </a:t>
            </a:r>
            <a:r>
              <a:rPr lang="en-US" dirty="0"/>
              <a:t>character</a:t>
            </a:r>
          </a:p>
        </p:txBody>
      </p:sp>
      <p:pic>
        <p:nvPicPr>
          <p:cNvPr id="4" name="VID-20150920-WA0031">
            <a:hlinkClick r:id="" action="ppaction://media"/>
            <a:extLst>
              <a:ext uri="{FF2B5EF4-FFF2-40B4-BE49-F238E27FC236}">
                <a16:creationId xmlns:a16="http://schemas.microsoft.com/office/drawing/2014/main" id="{59628A7F-EEB3-41A4-9910-202746BFE8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5550" y="259080"/>
            <a:ext cx="4815478" cy="5989320"/>
          </a:xfrm>
        </p:spPr>
      </p:pic>
      <p:sp>
        <p:nvSpPr>
          <p:cNvPr id="5" name="Title 1">
            <a:extLst>
              <a:ext uri="{FF2B5EF4-FFF2-40B4-BE49-F238E27FC236}">
                <a16:creationId xmlns:a16="http://schemas.microsoft.com/office/drawing/2014/main" id="{1E2CEC13-0537-42B1-A9AD-D8A72442622D}"/>
              </a:ext>
            </a:extLst>
          </p:cNvPr>
          <p:cNvSpPr txBox="1">
            <a:spLocks/>
          </p:cNvSpPr>
          <p:nvPr/>
        </p:nvSpPr>
        <p:spPr>
          <a:xfrm rot="16200000">
            <a:off x="5260286" y="2326961"/>
            <a:ext cx="5989320" cy="1716398"/>
          </a:xfrm>
          <a:prstGeom prst="rect">
            <a:avLst/>
          </a:prstGeom>
          <a:solidFill>
            <a:srgbClr val="00B050"/>
          </a:solidFill>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Our performance will always follow us</a:t>
            </a:r>
          </a:p>
        </p:txBody>
      </p:sp>
      <p:sp>
        <p:nvSpPr>
          <p:cNvPr id="3" name="Slide Number Placeholder 2">
            <a:extLst>
              <a:ext uri="{FF2B5EF4-FFF2-40B4-BE49-F238E27FC236}">
                <a16:creationId xmlns:a16="http://schemas.microsoft.com/office/drawing/2014/main" id="{6D9D6EF9-9F0D-461F-91C7-5C9E6B73F606}"/>
              </a:ext>
            </a:extLst>
          </p:cNvPr>
          <p:cNvSpPr>
            <a:spLocks noGrp="1"/>
          </p:cNvSpPr>
          <p:nvPr>
            <p:ph type="sldNum" sz="quarter" idx="12"/>
          </p:nvPr>
        </p:nvSpPr>
        <p:spPr/>
        <p:txBody>
          <a:bodyPr/>
          <a:lstStyle/>
          <a:p>
            <a:fld id="{B63F9FC1-FFDC-4ACC-8C90-9BC1A97C67CF}" type="slidenum">
              <a:rPr lang="en-US" smtClean="0"/>
              <a:t>6</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6434548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5464-DA21-4486-AAA3-BE7A382FEB00}"/>
              </a:ext>
            </a:extLst>
          </p:cNvPr>
          <p:cNvSpPr>
            <a:spLocks noGrp="1"/>
          </p:cNvSpPr>
          <p:nvPr>
            <p:ph type="title"/>
          </p:nvPr>
        </p:nvSpPr>
        <p:spPr>
          <a:xfrm>
            <a:off x="184052" y="0"/>
            <a:ext cx="8959948" cy="1241977"/>
          </a:xfrm>
          <a:solidFill>
            <a:schemeClr val="accent6">
              <a:lumMod val="50000"/>
            </a:schemeClr>
          </a:solidFill>
        </p:spPr>
        <p:txBody>
          <a:bodyPr/>
          <a:lstStyle/>
          <a:p>
            <a:r>
              <a:rPr lang="en-US" sz="4800" dirty="0"/>
              <a:t>Transformational  speaker</a:t>
            </a:r>
            <a:br>
              <a:rPr lang="en-US" sz="4800" dirty="0"/>
            </a:br>
            <a:endParaRPr lang="en-US" sz="4800" dirty="0"/>
          </a:p>
        </p:txBody>
      </p:sp>
      <p:sp>
        <p:nvSpPr>
          <p:cNvPr id="3" name="Content Placeholder 2">
            <a:extLst>
              <a:ext uri="{FF2B5EF4-FFF2-40B4-BE49-F238E27FC236}">
                <a16:creationId xmlns:a16="http://schemas.microsoft.com/office/drawing/2014/main" id="{9B4289CB-EFE2-468A-AE94-F32453885959}"/>
              </a:ext>
            </a:extLst>
          </p:cNvPr>
          <p:cNvSpPr>
            <a:spLocks noGrp="1"/>
          </p:cNvSpPr>
          <p:nvPr>
            <p:ph idx="1"/>
          </p:nvPr>
        </p:nvSpPr>
        <p:spPr>
          <a:xfrm>
            <a:off x="2053652" y="1238521"/>
            <a:ext cx="7090348" cy="2975257"/>
          </a:xfrm>
        </p:spPr>
        <p:txBody>
          <a:bodyPr>
            <a:normAutofit fontScale="55000" lnSpcReduction="20000"/>
          </a:bodyPr>
          <a:lstStyle/>
          <a:p>
            <a:pPr>
              <a:defRPr/>
            </a:pPr>
            <a:r>
              <a:rPr lang="en-US" sz="3600" b="1" spc="50" dirty="0">
                <a:ln w="11430"/>
                <a:solidFill>
                  <a:schemeClr val="tx1">
                    <a:lumMod val="95000"/>
                    <a:lumOff val="5000"/>
                  </a:schemeClr>
                </a:solidFill>
                <a:effectLst>
                  <a:outerShdw blurRad="76200" dist="50800" dir="5400000" algn="tl" rotWithShape="0">
                    <a:srgbClr val="000000">
                      <a:alpha val="65000"/>
                    </a:srgbClr>
                  </a:outerShdw>
                </a:effectLst>
                <a:latin typeface="Arial Black" pitchFamily="34" charset="0"/>
              </a:rPr>
              <a:t>ACADEMIC IMPROVEMENT </a:t>
            </a:r>
            <a:r>
              <a:rPr lang="en-US" sz="3600" b="1" spc="50" dirty="0" smtClean="0">
                <a:ln w="11430"/>
                <a:solidFill>
                  <a:schemeClr val="tx1">
                    <a:lumMod val="95000"/>
                    <a:lumOff val="5000"/>
                  </a:schemeClr>
                </a:solidFill>
                <a:effectLst>
                  <a:outerShdw blurRad="76200" dist="50800" dir="5400000" algn="tl" rotWithShape="0">
                    <a:srgbClr val="000000">
                      <a:alpha val="65000"/>
                    </a:srgbClr>
                  </a:outerShdw>
                </a:effectLst>
                <a:latin typeface="Arial Black" pitchFamily="34" charset="0"/>
              </a:rPr>
              <a:t>STRATEGIES (SPAD)</a:t>
            </a:r>
          </a:p>
          <a:p>
            <a:pPr>
              <a:defRPr/>
            </a:pPr>
            <a:r>
              <a:rPr lang="en-US" sz="5400" b="1" dirty="0" smtClean="0">
                <a:solidFill>
                  <a:srgbClr val="00B050"/>
                </a:solidFill>
              </a:rPr>
              <a:t>Presented by </a:t>
            </a:r>
          </a:p>
          <a:p>
            <a:pPr>
              <a:defRPr/>
            </a:pPr>
            <a:r>
              <a:rPr lang="en-US" sz="4800" b="1" dirty="0" err="1" smtClean="0"/>
              <a:t>Kepha</a:t>
            </a:r>
            <a:r>
              <a:rPr lang="en-US" sz="4800" b="1" dirty="0" smtClean="0"/>
              <a:t> </a:t>
            </a:r>
            <a:r>
              <a:rPr lang="en-US" sz="4800" b="1" dirty="0" err="1"/>
              <a:t>Mariera</a:t>
            </a:r>
            <a:endParaRPr lang="en-US" sz="4800" b="1" dirty="0"/>
          </a:p>
          <a:p>
            <a:pPr>
              <a:defRPr/>
            </a:pPr>
            <a:r>
              <a:rPr lang="en-US" sz="3600" b="1" dirty="0">
                <a:solidFill>
                  <a:srgbClr val="FFFF00"/>
                </a:solidFill>
              </a:rPr>
              <a:t>BED (Hons). Egerton </a:t>
            </a:r>
            <a:r>
              <a:rPr lang="en-US" sz="3600" b="1" dirty="0" smtClean="0">
                <a:solidFill>
                  <a:srgbClr val="FFFF00"/>
                </a:solidFill>
              </a:rPr>
              <a:t>University</a:t>
            </a:r>
          </a:p>
          <a:p>
            <a:pPr>
              <a:defRPr/>
            </a:pPr>
            <a:r>
              <a:rPr lang="en-US" sz="3600" b="1" dirty="0" smtClean="0">
                <a:solidFill>
                  <a:srgbClr val="FFFF00"/>
                </a:solidFill>
              </a:rPr>
              <a:t>Teacher (MOI FORCES ACADEMY)</a:t>
            </a:r>
            <a:endParaRPr lang="en-US" sz="3600" b="1" dirty="0">
              <a:solidFill>
                <a:srgbClr val="FFFF00"/>
              </a:solidFill>
            </a:endParaRPr>
          </a:p>
          <a:p>
            <a:pPr>
              <a:defRPr/>
            </a:pPr>
            <a:r>
              <a:rPr lang="en-US" sz="3600" b="1" dirty="0" smtClean="0"/>
              <a:t>MASTERS Egerton </a:t>
            </a:r>
            <a:r>
              <a:rPr lang="en-US" sz="3600" b="1" dirty="0" err="1" smtClean="0"/>
              <a:t>uni</a:t>
            </a:r>
            <a:r>
              <a:rPr lang="en-US" sz="3600" b="1" dirty="0" smtClean="0"/>
              <a:t> (EDUCATION ADMINISTRATION)</a:t>
            </a:r>
            <a:endParaRPr lang="en-US" sz="3600" b="1" dirty="0">
              <a:solidFill>
                <a:schemeClr val="tx1">
                  <a:lumMod val="95000"/>
                  <a:lumOff val="5000"/>
                </a:schemeClr>
              </a:solidFill>
              <a:latin typeface="Arial Black" pitchFamily="34" charset="0"/>
            </a:endParaRPr>
          </a:p>
          <a:p>
            <a:pPr marL="0" indent="0">
              <a:buNone/>
            </a:pPr>
            <a:endParaRPr lang="en-US" sz="3600" dirty="0" smtClean="0"/>
          </a:p>
          <a:p>
            <a:endParaRPr lang="en-US" dirty="0"/>
          </a:p>
        </p:txBody>
      </p:sp>
      <p:pic>
        <p:nvPicPr>
          <p:cNvPr id="5" name="Picture 4" descr="C:\Users\USER\AppData\Local\Microsoft\Windows\INetCache\Content.Word\IMG-20190215-WA0017.jpg">
            <a:extLst>
              <a:ext uri="{FF2B5EF4-FFF2-40B4-BE49-F238E27FC236}">
                <a16:creationId xmlns:a16="http://schemas.microsoft.com/office/drawing/2014/main" id="{7083C2C4-E089-48D0-A5A0-84CEC67DA7F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5516881"/>
            <a:ext cx="2137121" cy="883920"/>
          </a:xfrm>
          <a:prstGeom prst="rect">
            <a:avLst/>
          </a:prstGeom>
          <a:noFill/>
          <a:ln>
            <a:noFill/>
          </a:ln>
        </p:spPr>
      </p:pic>
      <p:sp>
        <p:nvSpPr>
          <p:cNvPr id="6" name="Content Placeholder 2">
            <a:extLst>
              <a:ext uri="{FF2B5EF4-FFF2-40B4-BE49-F238E27FC236}">
                <a16:creationId xmlns:a16="http://schemas.microsoft.com/office/drawing/2014/main" id="{6C674743-F157-405C-A5A0-0AFAF5D3B161}"/>
              </a:ext>
            </a:extLst>
          </p:cNvPr>
          <p:cNvSpPr txBox="1">
            <a:spLocks/>
          </p:cNvSpPr>
          <p:nvPr/>
        </p:nvSpPr>
        <p:spPr>
          <a:xfrm>
            <a:off x="441092" y="4343400"/>
            <a:ext cx="8518856" cy="2164080"/>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3600" dirty="0"/>
              <a:t>MOTIVATIONAL SPEAKING</a:t>
            </a:r>
          </a:p>
          <a:p>
            <a:r>
              <a:rPr lang="en-US" sz="3600" dirty="0"/>
              <a:t>1. Exam</a:t>
            </a:r>
          </a:p>
          <a:p>
            <a:r>
              <a:rPr lang="en-US" sz="3600" dirty="0"/>
              <a:t>2. final class</a:t>
            </a:r>
          </a:p>
          <a:p>
            <a:endParaRPr lang="en-US" dirty="0"/>
          </a:p>
        </p:txBody>
      </p:sp>
      <p:sp>
        <p:nvSpPr>
          <p:cNvPr id="4" name="Slide Number Placeholder 3">
            <a:extLst>
              <a:ext uri="{FF2B5EF4-FFF2-40B4-BE49-F238E27FC236}">
                <a16:creationId xmlns:a16="http://schemas.microsoft.com/office/drawing/2014/main" id="{4B6BDF56-58CE-4BBA-BDE7-D7BEB1AF73A2}"/>
              </a:ext>
            </a:extLst>
          </p:cNvPr>
          <p:cNvSpPr>
            <a:spLocks noGrp="1"/>
          </p:cNvSpPr>
          <p:nvPr>
            <p:ph type="sldNum" sz="quarter" idx="12"/>
          </p:nvPr>
        </p:nvSpPr>
        <p:spPr/>
        <p:txBody>
          <a:bodyPr/>
          <a:lstStyle/>
          <a:p>
            <a:fld id="{B63F9FC1-FFDC-4ACC-8C90-9BC1A97C67CF}" type="slidenum">
              <a:rPr lang="en-US" smtClean="0"/>
              <a:t>7</a:t>
            </a:fld>
            <a:endParaRPr lang="en-US" dirty="0"/>
          </a:p>
        </p:txBody>
      </p:sp>
      <p:sp>
        <p:nvSpPr>
          <p:cNvPr id="8" name="Footer Placeholder 7"/>
          <p:cNvSpPr>
            <a:spLocks noGrp="1"/>
          </p:cNvSpPr>
          <p:nvPr>
            <p:ph type="ftr" sz="quarter" idx="11"/>
          </p:nvPr>
        </p:nvSpPr>
        <p:spPr/>
        <p:txBody>
          <a:bodyPr/>
          <a:lstStyle/>
          <a:p>
            <a:r>
              <a:rPr lang="en-US" dirty="0" smtClean="0"/>
              <a:t>@</a:t>
            </a:r>
            <a:r>
              <a:rPr lang="en-US" dirty="0" err="1" smtClean="0"/>
              <a:t>Kepha</a:t>
            </a:r>
            <a:r>
              <a:rPr lang="en-US" dirty="0" smtClean="0"/>
              <a:t> </a:t>
            </a:r>
            <a:r>
              <a:rPr lang="en-US" dirty="0" err="1" smtClean="0"/>
              <a:t>Mariera</a:t>
            </a:r>
            <a:r>
              <a:rPr lang="en-US" dirty="0" smtClean="0"/>
              <a:t> 2019</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052" y="1241976"/>
            <a:ext cx="1869600" cy="3146899"/>
          </a:xfrm>
          <a:prstGeom prst="rect">
            <a:avLst/>
          </a:prstGeom>
        </p:spPr>
      </p:pic>
      <p:pic>
        <p:nvPicPr>
          <p:cNvPr id="10" name="Picture 9">
            <a:extLst>
              <a:ext uri="{FF2B5EF4-FFF2-40B4-BE49-F238E27FC236}">
                <a16:creationId xmlns:a16="http://schemas.microsoft.com/office/drawing/2014/main" id="{3F242DF2-1EEE-4468-B42C-0173C8648942}"/>
              </a:ext>
            </a:extLst>
          </p:cNvPr>
          <p:cNvPicPr>
            <a:picLocks noChangeAspect="1"/>
          </p:cNvPicPr>
          <p:nvPr/>
        </p:nvPicPr>
        <p:blipFill>
          <a:blip r:embed="rId4"/>
          <a:stretch>
            <a:fillRect/>
          </a:stretch>
        </p:blipFill>
        <p:spPr>
          <a:xfrm>
            <a:off x="5950278" y="1537713"/>
            <a:ext cx="2098624" cy="1522379"/>
          </a:xfrm>
          <a:prstGeom prst="rect">
            <a:avLst/>
          </a:prstGeom>
        </p:spPr>
      </p:pic>
    </p:spTree>
    <p:extLst>
      <p:ext uri="{BB962C8B-B14F-4D97-AF65-F5344CB8AC3E}">
        <p14:creationId xmlns:p14="http://schemas.microsoft.com/office/powerpoint/2010/main" val="123410239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665BB-E089-4DBE-BD6D-8DC755C22182}"/>
              </a:ext>
            </a:extLst>
          </p:cNvPr>
          <p:cNvSpPr>
            <a:spLocks noGrp="1"/>
          </p:cNvSpPr>
          <p:nvPr>
            <p:ph type="title"/>
          </p:nvPr>
        </p:nvSpPr>
        <p:spPr/>
        <p:txBody>
          <a:bodyPr/>
          <a:lstStyle/>
          <a:p>
            <a:r>
              <a:rPr lang="en-US" dirty="0"/>
              <a:t>WHAT IS </a:t>
            </a:r>
          </a:p>
        </p:txBody>
      </p:sp>
      <p:pic>
        <p:nvPicPr>
          <p:cNvPr id="6" name="Content Placeholder 5">
            <a:extLst>
              <a:ext uri="{FF2B5EF4-FFF2-40B4-BE49-F238E27FC236}">
                <a16:creationId xmlns:a16="http://schemas.microsoft.com/office/drawing/2014/main" id="{B89805E9-78D4-4C04-9962-5D4602CA41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6971" y="1548876"/>
            <a:ext cx="4572000" cy="2559326"/>
          </a:xfrm>
        </p:spPr>
      </p:pic>
      <p:sp>
        <p:nvSpPr>
          <p:cNvPr id="4" name="Slide Number Placeholder 3">
            <a:extLst>
              <a:ext uri="{FF2B5EF4-FFF2-40B4-BE49-F238E27FC236}">
                <a16:creationId xmlns:a16="http://schemas.microsoft.com/office/drawing/2014/main" id="{C573C50A-59F4-4518-BF5C-E162379ABDD8}"/>
              </a:ext>
            </a:extLst>
          </p:cNvPr>
          <p:cNvSpPr>
            <a:spLocks noGrp="1"/>
          </p:cNvSpPr>
          <p:nvPr>
            <p:ph type="sldNum" sz="quarter" idx="12"/>
          </p:nvPr>
        </p:nvSpPr>
        <p:spPr/>
        <p:txBody>
          <a:bodyPr/>
          <a:lstStyle/>
          <a:p>
            <a:fld id="{B63F9FC1-FFDC-4ACC-8C90-9BC1A97C67CF}" type="slidenum">
              <a:rPr lang="en-US" smtClean="0"/>
              <a:t>8</a:t>
            </a:fld>
            <a:endParaRPr lang="en-US"/>
          </a:p>
        </p:txBody>
      </p:sp>
      <p:pic>
        <p:nvPicPr>
          <p:cNvPr id="7" name="Content Placeholder 5">
            <a:extLst>
              <a:ext uri="{FF2B5EF4-FFF2-40B4-BE49-F238E27FC236}">
                <a16:creationId xmlns:a16="http://schemas.microsoft.com/office/drawing/2014/main" id="{77F4CDCB-0E18-4F39-9906-351766060F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9012" y="1664180"/>
            <a:ext cx="1112100" cy="3899969"/>
          </a:xfrm>
          <a:prstGeom prst="rect">
            <a:avLst/>
          </a:prstGeom>
        </p:spPr>
      </p:pic>
      <p:sp>
        <p:nvSpPr>
          <p:cNvPr id="3" name="Rectangle 2">
            <a:extLst>
              <a:ext uri="{FF2B5EF4-FFF2-40B4-BE49-F238E27FC236}">
                <a16:creationId xmlns:a16="http://schemas.microsoft.com/office/drawing/2014/main" id="{9F41FE3B-BC20-49CB-B4C4-EBBF3BB53811}"/>
              </a:ext>
            </a:extLst>
          </p:cNvPr>
          <p:cNvSpPr/>
          <p:nvPr/>
        </p:nvSpPr>
        <p:spPr>
          <a:xfrm>
            <a:off x="1229497" y="4708959"/>
            <a:ext cx="6685005" cy="1200329"/>
          </a:xfrm>
          <a:prstGeom prst="rect">
            <a:avLst/>
          </a:prstGeom>
          <a:solidFill>
            <a:srgbClr val="002060"/>
          </a:solidFill>
        </p:spPr>
        <p:txBody>
          <a:bodyPr wrap="square">
            <a:spAutoFit/>
          </a:bodyPr>
          <a:lstStyle/>
          <a:p>
            <a:pPr algn="ctr"/>
            <a:r>
              <a:rPr lang="en-US" sz="3600" dirty="0">
                <a:solidFill>
                  <a:srgbClr val="FFFF00"/>
                </a:solidFill>
                <a:latin typeface="Aharoni" panose="02010803020104030203" pitchFamily="2" charset="-79"/>
                <a:cs typeface="Aharoni" panose="02010803020104030203" pitchFamily="2" charset="-79"/>
              </a:rPr>
              <a:t>As </a:t>
            </a:r>
            <a:r>
              <a:rPr lang="en-US" sz="3600" b="1" dirty="0">
                <a:solidFill>
                  <a:srgbClr val="FFFF00"/>
                </a:solidFill>
                <a:latin typeface="Aharoni" panose="02010803020104030203" pitchFamily="2" charset="-79"/>
                <a:cs typeface="Aharoni" panose="02010803020104030203" pitchFamily="2" charset="-79"/>
              </a:rPr>
              <a:t>T-PAD</a:t>
            </a:r>
            <a:r>
              <a:rPr lang="en-US" sz="3600" dirty="0">
                <a:solidFill>
                  <a:srgbClr val="FFFF00"/>
                </a:solidFill>
                <a:latin typeface="Aharoni" panose="02010803020104030203" pitchFamily="2" charset="-79"/>
                <a:cs typeface="Aharoni" panose="02010803020104030203" pitchFamily="2" charset="-79"/>
              </a:rPr>
              <a:t> is to Teachers, so is </a:t>
            </a:r>
            <a:r>
              <a:rPr lang="en-US" sz="3600" b="1" dirty="0">
                <a:solidFill>
                  <a:srgbClr val="FFFF00"/>
                </a:solidFill>
                <a:latin typeface="Aharoni" panose="02010803020104030203" pitchFamily="2" charset="-79"/>
                <a:cs typeface="Aharoni" panose="02010803020104030203" pitchFamily="2" charset="-79"/>
              </a:rPr>
              <a:t>S-PAD </a:t>
            </a:r>
            <a:r>
              <a:rPr lang="en-US" sz="3600" dirty="0">
                <a:solidFill>
                  <a:srgbClr val="FFFF00"/>
                </a:solidFill>
                <a:latin typeface="Aharoni" panose="02010803020104030203" pitchFamily="2" charset="-79"/>
                <a:cs typeface="Aharoni" panose="02010803020104030203" pitchFamily="2" charset="-79"/>
              </a:rPr>
              <a:t>to Students</a:t>
            </a:r>
          </a:p>
        </p:txBody>
      </p:sp>
    </p:spTree>
    <p:extLst>
      <p:ext uri="{BB962C8B-B14F-4D97-AF65-F5344CB8AC3E}">
        <p14:creationId xmlns:p14="http://schemas.microsoft.com/office/powerpoint/2010/main" val="3316684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0"/>
            <a:ext cx="9034463" cy="1021765"/>
          </a:xfrm>
          <a:solidFill>
            <a:schemeClr val="accent1">
              <a:lumMod val="40000"/>
              <a:lumOff val="60000"/>
            </a:schemeClr>
          </a:solidFill>
        </p:spPr>
        <p:txBody>
          <a:bodyPr rtlCol="0">
            <a:normAutofit/>
          </a:bodyPr>
          <a:lstStyle/>
          <a:p>
            <a:r>
              <a:rPr lang="en-US" dirty="0"/>
              <a:t>SPAD UNLEASHES OUR POTENTIAL</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7313" y="1143000"/>
            <a:ext cx="9231313" cy="5892800"/>
          </a:xfrm>
        </p:spPr>
      </p:pic>
      <p:sp>
        <p:nvSpPr>
          <p:cNvPr id="7" name="Date Placeholder 6"/>
          <p:cNvSpPr>
            <a:spLocks noGrp="1"/>
          </p:cNvSpPr>
          <p:nvPr>
            <p:ph type="dt" sz="quarter" idx="10"/>
          </p:nvPr>
        </p:nvSpPr>
        <p:spPr/>
        <p:txBody>
          <a:bodyPr/>
          <a:lstStyle/>
          <a:p>
            <a:pPr>
              <a:defRPr/>
            </a:pPr>
            <a:fld id="{92C9CD05-E2F6-41EC-AFA5-52929FFCE993}" type="datetime1">
              <a:rPr lang="en-US"/>
              <a:pPr>
                <a:defRPr/>
              </a:pPr>
              <a:t>6/7/2020</a:t>
            </a:fld>
            <a:endParaRPr lang="en-US"/>
          </a:p>
        </p:txBody>
      </p:sp>
      <p:sp>
        <p:nvSpPr>
          <p:cNvPr id="6" name="Slide Number Placeholder 5"/>
          <p:cNvSpPr>
            <a:spLocks noGrp="1"/>
          </p:cNvSpPr>
          <p:nvPr>
            <p:ph type="sldNum" sz="quarter" idx="12"/>
          </p:nvPr>
        </p:nvSpPr>
        <p:spPr/>
        <p:txBody>
          <a:bodyPr/>
          <a:lstStyle/>
          <a:p>
            <a:pPr>
              <a:defRPr/>
            </a:pPr>
            <a:fld id="{0C1DF4EC-25B5-409C-AAF7-F3A22AC42617}" type="slidenum">
              <a:rPr lang="en-US"/>
              <a:pPr>
                <a:defRPr/>
              </a:pPr>
              <a:t>9</a:t>
            </a:fld>
            <a:endParaRPr lang="en-US" dirty="0"/>
          </a:p>
        </p:txBody>
      </p:sp>
      <p:sp>
        <p:nvSpPr>
          <p:cNvPr id="114695" name="Rectangle 1"/>
          <p:cNvSpPr>
            <a:spLocks noChangeArrowheads="1"/>
          </p:cNvSpPr>
          <p:nvPr/>
        </p:nvSpPr>
        <p:spPr bwMode="auto">
          <a:xfrm>
            <a:off x="6718300" y="4511675"/>
            <a:ext cx="1476375"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b="1">
                <a:solidFill>
                  <a:srgbClr val="FF0000"/>
                </a:solidFill>
                <a:latin typeface="Arial Black" panose="020B0A04020102020204" pitchFamily="34" charset="0"/>
              </a:rPr>
              <a:t>ATTITUDE</a:t>
            </a:r>
            <a:endParaRPr lang="en-US">
              <a:solidFill>
                <a:srgbClr val="FF0000"/>
              </a:solidFill>
            </a:endParaRPr>
          </a:p>
        </p:txBody>
      </p:sp>
      <p:sp>
        <p:nvSpPr>
          <p:cNvPr id="114696" name="Rectangle 4"/>
          <p:cNvSpPr>
            <a:spLocks noChangeArrowheads="1"/>
          </p:cNvSpPr>
          <p:nvPr/>
        </p:nvSpPr>
        <p:spPr bwMode="auto">
          <a:xfrm>
            <a:off x="2284413" y="2457450"/>
            <a:ext cx="1415772"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b="1" dirty="0">
                <a:solidFill>
                  <a:srgbClr val="FF0000"/>
                </a:solidFill>
                <a:latin typeface="Arial Black" panose="020B0A04020102020204" pitchFamily="34" charset="0"/>
              </a:rPr>
              <a:t>STUDENT</a:t>
            </a:r>
            <a:endParaRPr lang="en-US" dirty="0">
              <a:solidFill>
                <a:srgbClr val="FF0000"/>
              </a:solidFill>
            </a:endParaRPr>
          </a:p>
        </p:txBody>
      </p:sp>
    </p:spTree>
    <p:extLst>
      <p:ext uri="{BB962C8B-B14F-4D97-AF65-F5344CB8AC3E}">
        <p14:creationId xmlns:p14="http://schemas.microsoft.com/office/powerpoint/2010/main" val="29301653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4519</TotalTime>
  <Words>1321</Words>
  <Application>Microsoft Office PowerPoint</Application>
  <PresentationFormat>On-screen Show (4:3)</PresentationFormat>
  <Paragraphs>249</Paragraphs>
  <Slides>38</Slides>
  <Notes>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Aharoni</vt:lpstr>
      <vt:lpstr>Algerian</vt:lpstr>
      <vt:lpstr>Arial</vt:lpstr>
      <vt:lpstr>Arial Black</vt:lpstr>
      <vt:lpstr>Calibri</vt:lpstr>
      <vt:lpstr>Century Gothic</vt:lpstr>
      <vt:lpstr>Geometr212 BkCn BT</vt:lpstr>
      <vt:lpstr>Times New Roman</vt:lpstr>
      <vt:lpstr>Wingdings</vt:lpstr>
      <vt:lpstr>Wingdings 3</vt:lpstr>
      <vt:lpstr>Ion</vt:lpstr>
      <vt:lpstr>SPAD</vt:lpstr>
      <vt:lpstr>Defining Characteristics of Generation Z IS:-</vt:lpstr>
      <vt:lpstr>Generation Z Facts &amp; Characteristics </vt:lpstr>
      <vt:lpstr>There is a missing piece. There are four pieces </vt:lpstr>
      <vt:lpstr>The ongoing Silent but Lethal Generational Conflict </vt:lpstr>
      <vt:lpstr>We can’t escape our character</vt:lpstr>
      <vt:lpstr>Transformational  speaker </vt:lpstr>
      <vt:lpstr>WHAT IS </vt:lpstr>
      <vt:lpstr>SPAD UNLEASHES OUR POTENTIAL</vt:lpstr>
      <vt:lpstr>PowerPoint Presentation</vt:lpstr>
      <vt:lpstr>PowerPoint Presentation</vt:lpstr>
      <vt:lpstr> Pareto's Principle - The 20-80 Rule </vt:lpstr>
      <vt:lpstr>PowerPoint Presentation</vt:lpstr>
      <vt:lpstr>PowerPoint Presentation</vt:lpstr>
      <vt:lpstr>The law of diminishing returns or principle of diminishing marginal productivity </vt:lpstr>
      <vt:lpstr>Burden of Proof</vt:lpstr>
      <vt:lpstr>STUDENTS WITHOUT S-PAD THEY ARE VERY HARD WORKING</vt:lpstr>
      <vt:lpstr>PowerPoint Presentation</vt:lpstr>
      <vt:lpstr>STUDENTS INVOLVEMENT is The Game Changer</vt:lpstr>
      <vt:lpstr>Spaded Student Are Willing Participants in The Race To  Win The Mini-score</vt:lpstr>
      <vt:lpstr>Student Involvement in fighting illiteracy in Kenya </vt:lpstr>
      <vt:lpstr>The Strategy Of Reducing The Academic Tail  </vt:lpstr>
      <vt:lpstr>ANALYSIS OF SPAD CATs</vt:lpstr>
      <vt:lpstr>Sample of analysed peer CAT exams</vt:lpstr>
      <vt:lpstr>RE: APPOINTMENT  OF THE 7 SPAD COMMANDERS</vt:lpstr>
      <vt:lpstr>Appointment of Commanders, Brigadiers and Captains </vt:lpstr>
      <vt:lpstr>Duty of Spad  Commanders</vt:lpstr>
      <vt:lpstr>DUTIES of Spad Class Brigadiers </vt:lpstr>
      <vt:lpstr>Duties Of Spad Captains </vt:lpstr>
      <vt:lpstr>Subject Spad Lieutenants </vt:lpstr>
      <vt:lpstr>SPAD BADGES &amp; RANKS</vt:lpstr>
      <vt:lpstr>Example of the formation of study groups Page 20</vt:lpstr>
      <vt:lpstr>The Learning Pyramid </vt:lpstr>
      <vt:lpstr>PEER CAT INSTRUCTIONS</vt:lpstr>
      <vt:lpstr>Objectives: PEER CAT </vt:lpstr>
      <vt:lpstr>PowerPoint Presentation</vt:lpstr>
      <vt:lpstr>PowerPoint Presentation</vt:lpstr>
      <vt:lpstr>STRATEGISE TO IMPLEMENENT SPAD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SPAD</dc:title>
  <dc:creator>user</dc:creator>
  <cp:lastModifiedBy>HP</cp:lastModifiedBy>
  <cp:revision>337</cp:revision>
  <dcterms:created xsi:type="dcterms:W3CDTF">2019-06-10T19:21:54Z</dcterms:created>
  <dcterms:modified xsi:type="dcterms:W3CDTF">2020-06-07T19:47:37Z</dcterms:modified>
</cp:coreProperties>
</file>